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73" r:id="rId2"/>
    <p:sldMasterId id="2147484009" r:id="rId3"/>
    <p:sldMasterId id="2147484045" r:id="rId4"/>
    <p:sldMasterId id="2147484057" r:id="rId5"/>
    <p:sldMasterId id="2147484069" r:id="rId6"/>
    <p:sldMasterId id="2147484081" r:id="rId7"/>
    <p:sldMasterId id="2147484093" r:id="rId8"/>
    <p:sldMasterId id="2147484129" r:id="rId9"/>
    <p:sldMasterId id="2147484141" r:id="rId10"/>
    <p:sldMasterId id="2147484165" r:id="rId11"/>
    <p:sldMasterId id="2147484177" r:id="rId12"/>
  </p:sldMasterIdLst>
  <p:notesMasterIdLst>
    <p:notesMasterId r:id="rId42"/>
  </p:notesMasterIdLst>
  <p:sldIdLst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403" r:id="rId21"/>
    <p:sldId id="402" r:id="rId22"/>
    <p:sldId id="401" r:id="rId23"/>
    <p:sldId id="405" r:id="rId24"/>
    <p:sldId id="397" r:id="rId25"/>
    <p:sldId id="396" r:id="rId26"/>
    <p:sldId id="393" r:id="rId27"/>
    <p:sldId id="394" r:id="rId28"/>
    <p:sldId id="321" r:id="rId29"/>
    <p:sldId id="317" r:id="rId30"/>
    <p:sldId id="310" r:id="rId31"/>
    <p:sldId id="335" r:id="rId32"/>
    <p:sldId id="322" r:id="rId33"/>
    <p:sldId id="400" r:id="rId34"/>
    <p:sldId id="323" r:id="rId35"/>
    <p:sldId id="324" r:id="rId36"/>
    <p:sldId id="325" r:id="rId37"/>
    <p:sldId id="326" r:id="rId38"/>
    <p:sldId id="327" r:id="rId39"/>
    <p:sldId id="372" r:id="rId40"/>
    <p:sldId id="406" r:id="rId4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1EDFF"/>
    <a:srgbClr val="000099"/>
    <a:srgbClr val="000000"/>
    <a:srgbClr val="660066"/>
    <a:srgbClr val="E1FFFF"/>
    <a:srgbClr val="6600FF"/>
    <a:srgbClr val="339933"/>
    <a:srgbClr val="800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939" autoAdjust="0"/>
  </p:normalViewPr>
  <p:slideViewPr>
    <p:cSldViewPr>
      <p:cViewPr varScale="1">
        <p:scale>
          <a:sx n="136" d="100"/>
          <a:sy n="136" d="100"/>
        </p:scale>
        <p:origin x="822" y="11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27104391279198E-2"/>
          <c:y val="0.21823253049009653"/>
          <c:w val="0.33139161675196938"/>
          <c:h val="0.750673239056605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299-4B2B-A365-33F2B09A316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4299-4B2B-A365-33F2B09A316B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4299-4B2B-A365-33F2B09A316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299-4B2B-A365-33F2B09A316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4299-4B2B-A365-33F2B09A316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4299-4B2B-A365-33F2B09A316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4299-4B2B-A365-33F2B09A316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4299-4B2B-A365-33F2B09A316B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4299-4B2B-A365-33F2B09A316B}"/>
              </c:ext>
            </c:extLst>
          </c:dPt>
          <c:dLbls>
            <c:dLbl>
              <c:idx val="0"/>
              <c:layout>
                <c:manualLayout>
                  <c:x val="-7.5186736289459377E-2"/>
                  <c:y val="0.158580575311817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 dirty="0">
                        <a:solidFill>
                          <a:schemeClr val="bg1"/>
                        </a:solidFill>
                      </a:rPr>
                      <a:t>бюджетные </a:t>
                    </a:r>
                    <a:br>
                      <a:rPr lang="ru-RU" sz="1200" dirty="0">
                        <a:solidFill>
                          <a:schemeClr val="bg1"/>
                        </a:solidFill>
                      </a:rPr>
                    </a:br>
                    <a:r>
                      <a:rPr lang="ru-RU" sz="1200" dirty="0">
                        <a:solidFill>
                          <a:schemeClr val="bg1"/>
                        </a:solidFill>
                      </a:rPr>
                      <a:t>средства
15,8%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26565326599763"/>
                      <c:h val="0.17813884626694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299-4B2B-A365-33F2B09A316B}"/>
                </c:ext>
              </c:extLst>
            </c:dLbl>
            <c:dLbl>
              <c:idx val="1"/>
              <c:layout>
                <c:manualLayout>
                  <c:x val="-0.11371461003198136"/>
                  <c:y val="2.487489468971753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собственные </a:t>
                    </a:r>
                    <a:br>
                      <a:rPr lang="ru-RU" dirty="0">
                        <a:solidFill>
                          <a:schemeClr val="bg1"/>
                        </a:solidFill>
                      </a:rPr>
                    </a:br>
                    <a:r>
                      <a:rPr lang="ru-RU" dirty="0">
                        <a:solidFill>
                          <a:schemeClr val="bg1"/>
                        </a:solidFill>
                      </a:rPr>
                      <a:t>средства
18,2%</a:t>
                    </a:r>
                  </a:p>
                </c:rich>
              </c:tx>
              <c:spPr>
                <a:noFill/>
                <a:ln w="253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99-4B2B-A365-33F2B09A316B}"/>
                </c:ext>
              </c:extLst>
            </c:dLbl>
            <c:dLbl>
              <c:idx val="2"/>
              <c:layout>
                <c:manualLayout>
                  <c:x val="-7.5582868953802285E-2"/>
                  <c:y val="-9.347905020102297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 dirty="0">
                        <a:solidFill>
                          <a:schemeClr val="bg1"/>
                        </a:solidFill>
                      </a:rPr>
                      <a:t>средства других организаций
22,2%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81060881104967"/>
                      <c:h val="0.256325411159988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299-4B2B-A365-33F2B09A316B}"/>
                </c:ext>
              </c:extLst>
            </c:dLbl>
            <c:dLbl>
              <c:idx val="3"/>
              <c:layout>
                <c:manualLayout>
                  <c:x val="8.104247417652774E-2"/>
                  <c:y val="4.04224995892868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ru-RU" sz="1200" dirty="0">
                        <a:solidFill>
                          <a:schemeClr val="bg1"/>
                        </a:solidFill>
                      </a:rPr>
                      <a:t>средства </a:t>
                    </a:r>
                    <a:br>
                      <a:rPr lang="ru-RU" sz="1200" dirty="0">
                        <a:solidFill>
                          <a:schemeClr val="bg1"/>
                        </a:solidFill>
                      </a:rPr>
                    </a:br>
                    <a:r>
                      <a:rPr lang="ru-RU" sz="1200" dirty="0">
                        <a:solidFill>
                          <a:schemeClr val="bg1"/>
                        </a:solidFill>
                      </a:rPr>
                      <a:t>иностранных </a:t>
                    </a:r>
                    <a:br>
                      <a:rPr lang="ru-RU" sz="1200" dirty="0">
                        <a:solidFill>
                          <a:schemeClr val="bg1"/>
                        </a:solidFill>
                      </a:rPr>
                    </a:br>
                    <a:r>
                      <a:rPr lang="ru-RU" sz="1200" dirty="0">
                        <a:solidFill>
                          <a:schemeClr val="bg1"/>
                        </a:solidFill>
                      </a:rPr>
                      <a:t>инвесторов
43,8%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300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99-4B2B-A365-33F2B09A31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99-4B2B-A365-33F2B09A316B}"/>
                </c:ext>
              </c:extLst>
            </c:dLbl>
            <c:dLbl>
              <c:idx val="5"/>
              <c:layout>
                <c:manualLayout>
                  <c:x val="1.3725969798154025E-2"/>
                  <c:y val="-5.8100034591729646E-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99-4B2B-A365-33F2B09A316B}"/>
                </c:ext>
              </c:extLst>
            </c:dLbl>
            <c:dLbl>
              <c:idx val="6"/>
              <c:layout>
                <c:manualLayout>
                  <c:x val="1.6735064852807801E-2"/>
                  <c:y val="2.0628162358335141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99-4B2B-A365-33F2B09A316B}"/>
                </c:ext>
              </c:extLst>
            </c:dLbl>
            <c:dLbl>
              <c:idx val="7"/>
              <c:layout>
                <c:manualLayout>
                  <c:x val="2.8271550508644067E-2"/>
                  <c:y val="6.7694490534178392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99-4B2B-A365-33F2B09A31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99-4B2B-A365-33F2B09A316B}"/>
                </c:ext>
              </c:extLst>
            </c:dLbl>
            <c:spPr>
              <a:noFill/>
              <a:ln w="253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бюджетные средства</c:v>
                </c:pt>
                <c:pt idx="1">
                  <c:v>собственные средства</c:v>
                </c:pt>
                <c:pt idx="2">
                  <c:v>средства других организаций</c:v>
                </c:pt>
                <c:pt idx="3">
                  <c:v>средства иностранных инвесторов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15.8</c:v>
                </c:pt>
                <c:pt idx="1">
                  <c:v>18.2</c:v>
                </c:pt>
                <c:pt idx="2">
                  <c:v>22.2</c:v>
                </c:pt>
                <c:pt idx="3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99-4B2B-A365-33F2B09A3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1793" b="1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"/>
      <c:rotY val="0"/>
      <c:depthPercent val="100"/>
      <c:rAngAx val="0"/>
      <c:perspective val="0"/>
    </c:view3D>
    <c:floor>
      <c:thickness val="0"/>
      <c:spPr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769111097618296E-2"/>
          <c:y val="8.6354968540488936E-2"/>
          <c:w val="0.97673726151368201"/>
          <c:h val="0.77040266348953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8064A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00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411-4F72-BF5D-A1024BCE79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411-4F72-BF5D-A1024BCE79A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411-4F72-BF5D-A1024BCE79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411-4F72-BF5D-A1024BCE79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411-4F72-BF5D-A1024BCE79A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A411-4F72-BF5D-A1024BCE79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0033CC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11-4F72-BF5D-A1024BCE79A3}"/>
                </c:ext>
              </c:extLst>
            </c:dLbl>
            <c:dLbl>
              <c:idx val="1"/>
              <c:layout>
                <c:manualLayout>
                  <c:x val="-2.9151949140637534E-3"/>
                  <c:y val="-5.69605832763730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00206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11-4F72-BF5D-A1024BCE79A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C0000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11-4F72-BF5D-A1024BCE79A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chemeClr val="accent6">
                          <a:lumMod val="50000"/>
                        </a:schemeClr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411-4F72-BF5D-A1024BCE79A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chemeClr val="accent3">
                          <a:lumMod val="50000"/>
                        </a:schemeClr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411-4F72-BF5D-A1024BCE79A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chemeClr val="accent5">
                          <a:lumMod val="50000"/>
                        </a:schemeClr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411-4F72-BF5D-A1024BCE79A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chemeClr val="accent4">
                          <a:lumMod val="50000"/>
                        </a:schemeClr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E98-4B55-BCF0-CBB642D8FB1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002060"/>
                      </a:solidFill>
                      <a:latin typeface="Arial Narrow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E98-4B55-BCF0-CBB642D8F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Гомельская</c:v>
                </c:pt>
                <c:pt idx="1">
                  <c:v>Витебская</c:v>
                </c:pt>
                <c:pt idx="2">
                  <c:v>г.Минск</c:v>
                </c:pt>
                <c:pt idx="3">
                  <c:v>Минская</c:v>
                </c:pt>
                <c:pt idx="4">
                  <c:v>Могилевская</c:v>
                </c:pt>
                <c:pt idx="5">
                  <c:v>Брестская</c:v>
                </c:pt>
                <c:pt idx="6">
                  <c:v>Гродненская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36.9</c:v>
                </c:pt>
                <c:pt idx="1">
                  <c:v>35.299999999999997</c:v>
                </c:pt>
                <c:pt idx="2">
                  <c:v>28.4</c:v>
                </c:pt>
                <c:pt idx="3">
                  <c:v>13.2</c:v>
                </c:pt>
                <c:pt idx="4">
                  <c:v>11.8</c:v>
                </c:pt>
                <c:pt idx="5">
                  <c:v>10.199999999999999</c:v>
                </c:pt>
                <c:pt idx="6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11-4F72-BF5D-A1024BCE79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shape val="cylinder"/>
        <c:axId val="123777024"/>
        <c:axId val="123778560"/>
        <c:axId val="0"/>
      </c:bar3DChart>
      <c:catAx>
        <c:axId val="12377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3778560"/>
        <c:crosses val="autoZero"/>
        <c:auto val="0"/>
        <c:lblAlgn val="ctr"/>
        <c:lblOffset val="1"/>
        <c:noMultiLvlLbl val="0"/>
      </c:catAx>
      <c:valAx>
        <c:axId val="123778560"/>
        <c:scaling>
          <c:orientation val="minMax"/>
          <c:max val="50"/>
        </c:scaling>
        <c:delete val="0"/>
        <c:axPos val="l"/>
        <c:numFmt formatCode="General" sourceLinked="1"/>
        <c:majorTickMark val="none"/>
        <c:minorTickMark val="none"/>
        <c:tickLblPos val="none"/>
        <c:crossAx val="123777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954091418677E-2"/>
          <c:y val="0.84142173615857829"/>
          <c:w val="0.9247791338152509"/>
          <c:h val="0.12440191387559808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1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7821231609460136"/>
          <c:w val="1"/>
          <c:h val="0.3854543904431544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 </c:v>
                </c:pt>
                <c:pt idx="4">
                  <c:v>2025 г.           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DC-4367-AC4B-B00090B0A6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9525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0.10373136047214267"/>
                  <c:y val="-2.840115235930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DC-4367-AC4B-B00090B0A6EE}"/>
                </c:ext>
              </c:extLst>
            </c:dLbl>
            <c:dLbl>
              <c:idx val="1"/>
              <c:layout>
                <c:manualLayout>
                  <c:x val="-6.0024721733718839E-2"/>
                  <c:y val="-0.15551824356824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DC-4367-AC4B-B00090B0A6EE}"/>
                </c:ext>
              </c:extLst>
            </c:dLbl>
            <c:dLbl>
              <c:idx val="2"/>
              <c:layout>
                <c:manualLayout>
                  <c:x val="-7.734066133573235E-2"/>
                  <c:y val="-0.1527073317842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DC-4367-AC4B-B00090B0A6EE}"/>
                </c:ext>
              </c:extLst>
            </c:dLbl>
            <c:dLbl>
              <c:idx val="3"/>
              <c:layout>
                <c:manualLayout>
                  <c:x val="-2.1780551935060514E-3"/>
                  <c:y val="-0.1184126810423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DC-4367-AC4B-B00090B0A6EE}"/>
                </c:ext>
              </c:extLst>
            </c:dLbl>
            <c:dLbl>
              <c:idx val="4"/>
              <c:layout>
                <c:manualLayout>
                  <c:x val="-1.051512088782681E-16"/>
                  <c:y val="-0.10206956402236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0A-4CCF-BD7A-E83EA14EA9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C00000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 </c:v>
                </c:pt>
                <c:pt idx="4">
                  <c:v>2025 г.            (прогноз)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788.5</c:v>
                </c:pt>
                <c:pt idx="1">
                  <c:v>944.6</c:v>
                </c:pt>
                <c:pt idx="2">
                  <c:v>1075.4000000000001</c:v>
                </c:pt>
                <c:pt idx="3">
                  <c:v>1149.0999999999999</c:v>
                </c:pt>
                <c:pt idx="4">
                  <c:v>1170.2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DC-4367-AC4B-B00090B0A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006080"/>
        <c:axId val="135007616"/>
      </c:lineChart>
      <c:catAx>
        <c:axId val="13500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35007616"/>
        <c:crosses val="autoZero"/>
        <c:auto val="1"/>
        <c:lblAlgn val="ctr"/>
        <c:lblOffset val="100"/>
        <c:noMultiLvlLbl val="0"/>
      </c:catAx>
      <c:valAx>
        <c:axId val="135007616"/>
        <c:scaling>
          <c:orientation val="minMax"/>
          <c:max val="1200"/>
          <c:min val="700"/>
        </c:scaling>
        <c:delete val="1"/>
        <c:axPos val="l"/>
        <c:numFmt formatCode="General" sourceLinked="1"/>
        <c:majorTickMark val="out"/>
        <c:minorTickMark val="none"/>
        <c:tickLblPos val="nextTo"/>
        <c:crossAx val="1350060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5837682062466E-2"/>
          <c:y val="0.20453904973695261"/>
          <c:w val="0.98454415385963034"/>
          <c:h val="0.591029672526580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январь-июнь 2020 г.</c:v>
                </c:pt>
              </c:strCache>
            </c:strRef>
          </c:tx>
          <c:spPr>
            <a:solidFill>
              <a:srgbClr val="99009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A9-44E7-A62E-4F8564FDEE95}"/>
                </c:ext>
              </c:extLst>
            </c:dLbl>
            <c:dLbl>
              <c:idx val="1"/>
              <c:layout>
                <c:manualLayout>
                  <c:x val="3.708281829419036E-3"/>
                  <c:y val="-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A9-44E7-A62E-4F8564FDEE95}"/>
                </c:ext>
              </c:extLst>
            </c:dLbl>
            <c:dLbl>
              <c:idx val="2"/>
              <c:layout>
                <c:manualLayout>
                  <c:x val="3.708281829419036E-3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A9-44E7-A62E-4F8564FDEE95}"/>
                </c:ext>
              </c:extLst>
            </c:dLbl>
            <c:dLbl>
              <c:idx val="3"/>
              <c:layout>
                <c:manualLayout>
                  <c:x val="0"/>
                  <c:y val="-9.458864626855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A9-44E7-A62E-4F8564FDEE95}"/>
                </c:ext>
              </c:extLst>
            </c:dLbl>
            <c:dLbl>
              <c:idx val="4"/>
              <c:layout>
                <c:manualLayout>
                  <c:x val="0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A9-44E7-A62E-4F8564FDEE95}"/>
                </c:ext>
              </c:extLst>
            </c:dLbl>
            <c:dLbl>
              <c:idx val="5"/>
              <c:layout>
                <c:manualLayout>
                  <c:x val="2.472187886279357E-3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A9-44E7-A62E-4F8564FDE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9900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Сельское 
хозяйство</c:v>
                </c:pt>
                <c:pt idx="1">
                  <c:v>Торговля</c:v>
                </c:pt>
                <c:pt idx="2">
                  <c:v>Здравоохранение</c:v>
                </c:pt>
                <c:pt idx="3">
                  <c:v>Транспорт</c:v>
                </c:pt>
                <c:pt idx="4">
                  <c:v>Промышленность</c:v>
                </c:pt>
                <c:pt idx="5">
                  <c:v>Строительство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757.4</c:v>
                </c:pt>
                <c:pt idx="1">
                  <c:v>874.3</c:v>
                </c:pt>
                <c:pt idx="2">
                  <c:v>1037</c:v>
                </c:pt>
                <c:pt idx="3">
                  <c:v>1035.3</c:v>
                </c:pt>
                <c:pt idx="4">
                  <c:v>1148.0999999999999</c:v>
                </c:pt>
                <c:pt idx="5">
                  <c:v>1113.7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A9-44E7-A62E-4F8564FDEE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январь-июнь 2025 г.</c:v>
                </c:pt>
              </c:strCache>
            </c:strRef>
          </c:tx>
          <c:spPr>
            <a:solidFill>
              <a:srgbClr val="99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8887515451174281E-3"/>
                  <c:y val="-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A9-44E7-A62E-4F8564FDEE95}"/>
                </c:ext>
              </c:extLst>
            </c:dLbl>
            <c:dLbl>
              <c:idx val="1"/>
              <c:layout>
                <c:manualLayout>
                  <c:x val="1.4833127317676144E-2"/>
                  <c:y val="-2.088583724615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A9-44E7-A62E-4F8564FDEE95}"/>
                </c:ext>
              </c:extLst>
            </c:dLbl>
            <c:dLbl>
              <c:idx val="2"/>
              <c:layout>
                <c:manualLayout>
                  <c:x val="1.3597033374536464E-2"/>
                  <c:y val="-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A9-44E7-A62E-4F8564FDEE95}"/>
                </c:ext>
              </c:extLst>
            </c:dLbl>
            <c:dLbl>
              <c:idx val="3"/>
              <c:layout>
                <c:manualLayout>
                  <c:x val="7.4165636588380719E-3"/>
                  <c:y val="-2.552713441196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A9-44E7-A62E-4F8564FDEE95}"/>
                </c:ext>
              </c:extLst>
            </c:dLbl>
            <c:dLbl>
              <c:idx val="4"/>
              <c:layout>
                <c:manualLayout>
                  <c:x val="1.3597033374536464E-2"/>
                  <c:y val="-2.320648582905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A9-44E7-A62E-4F8564FDEE95}"/>
                </c:ext>
              </c:extLst>
            </c:dLbl>
            <c:dLbl>
              <c:idx val="5"/>
              <c:layout>
                <c:manualLayout>
                  <c:x val="1.1124845488257108E-2"/>
                  <c:y val="-3.24890801606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A9-44E7-A62E-4F8564FDEE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Сельское 
хозяйство</c:v>
                </c:pt>
                <c:pt idx="1">
                  <c:v>Торговля</c:v>
                </c:pt>
                <c:pt idx="2">
                  <c:v>Здравоохранение</c:v>
                </c:pt>
                <c:pt idx="3">
                  <c:v>Транспорт</c:v>
                </c:pt>
                <c:pt idx="4">
                  <c:v>Промышленность</c:v>
                </c:pt>
                <c:pt idx="5">
                  <c:v>Строительство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1787.9</c:v>
                </c:pt>
                <c:pt idx="1">
                  <c:v>1878.5</c:v>
                </c:pt>
                <c:pt idx="2">
                  <c:v>1970.2</c:v>
                </c:pt>
                <c:pt idx="3">
                  <c:v>2125.3000000000002</c:v>
                </c:pt>
                <c:pt idx="4">
                  <c:v>2403</c:v>
                </c:pt>
                <c:pt idx="5">
                  <c:v>2598.5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5A9-44E7-A62E-4F8564FDE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shape val="box"/>
        <c:axId val="57415168"/>
        <c:axId val="57416704"/>
        <c:axId val="0"/>
      </c:bar3DChart>
      <c:catAx>
        <c:axId val="57415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7416704"/>
        <c:crosses val="autoZero"/>
        <c:auto val="1"/>
        <c:lblAlgn val="ctr"/>
        <c:lblOffset val="100"/>
        <c:noMultiLvlLbl val="0"/>
      </c:catAx>
      <c:valAx>
        <c:axId val="57416704"/>
        <c:scaling>
          <c:orientation val="minMax"/>
          <c:max val="32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7415168"/>
        <c:crosses val="autoZero"/>
        <c:crossBetween val="between"/>
      </c:valAx>
    </c:plotArea>
    <c:legend>
      <c:legendPos val="l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55253399258343638"/>
          <c:y val="0.89775715654911958"/>
          <c:w val="0.3874938438628423"/>
          <c:h val="7.2055173683821375E-2"/>
        </c:manualLayout>
      </c:layout>
      <c:overlay val="1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14386165951816E-2"/>
          <c:y val="9.679527331244657E-2"/>
          <c:w val="0.96957122766809634"/>
          <c:h val="0.5624576054316876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33350">
              <a:solidFill>
                <a:srgbClr val="80008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22"/>
            <c:spPr>
              <a:solidFill>
                <a:srgbClr val="800080"/>
              </a:solidFill>
              <a:ln>
                <a:solidFill>
                  <a:srgbClr val="80008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0"/>
            <c:bubble3D val="0"/>
            <c:spPr>
              <a:ln w="133350">
                <a:solidFill>
                  <a:srgbClr val="800080"/>
                </a:solidFill>
                <a:prstDash val="lg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FA-40BF-A884-B145029BA956}"/>
              </c:ext>
            </c:extLst>
          </c:dPt>
          <c:dPt>
            <c:idx val="1"/>
            <c:marker>
              <c:spPr>
                <a:solidFill>
                  <a:srgbClr val="800080"/>
                </a:solidFill>
                <a:ln>
                  <a:solidFill>
                    <a:srgbClr val="800080"/>
                  </a:solidFill>
                  <a:prstDash val="dash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3FA-40BF-A884-B145029BA956}"/>
              </c:ext>
            </c:extLst>
          </c:dPt>
          <c:dLbls>
            <c:dLbl>
              <c:idx val="0"/>
              <c:layout>
                <c:manualLayout>
                  <c:x val="-5.8091292633634203E-2"/>
                  <c:y val="-0.1168032548550958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800080"/>
                        </a:solidFill>
                      </a:rPr>
                      <a:t>1</a:t>
                    </a:r>
                    <a:r>
                      <a:rPr lang="ru-RU" sz="1400" dirty="0">
                        <a:solidFill>
                          <a:srgbClr val="800080"/>
                        </a:solidFill>
                      </a:rPr>
                      <a:t>514,3</a:t>
                    </a:r>
                    <a:r>
                      <a:rPr lang="en-US" sz="1400" dirty="0">
                        <a:solidFill>
                          <a:srgbClr val="800080"/>
                        </a:solidFill>
                      </a:rPr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FA-40BF-A884-B145029BA956}"/>
                </c:ext>
              </c:extLst>
            </c:dLbl>
            <c:dLbl>
              <c:idx val="1"/>
              <c:layout>
                <c:manualLayout>
                  <c:x val="-4.5643158497855447E-2"/>
                  <c:y val="-0.1685755461165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FA-40BF-A884-B145029BA956}"/>
                </c:ext>
              </c:extLst>
            </c:dLbl>
            <c:dLbl>
              <c:idx val="2"/>
              <c:layout>
                <c:manualLayout>
                  <c:x val="-4.426003248276892E-2"/>
                  <c:y val="-0.15653443567961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FA-40BF-A884-B145029BA956}"/>
                </c:ext>
              </c:extLst>
            </c:dLbl>
            <c:dLbl>
              <c:idx val="3"/>
              <c:layout>
                <c:manualLayout>
                  <c:x val="-4.8409410528028503E-2"/>
                  <c:y val="-0.15737319300660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FA-40BF-A884-B145029BA956}"/>
                </c:ext>
              </c:extLst>
            </c:dLbl>
            <c:dLbl>
              <c:idx val="4"/>
              <c:layout>
                <c:manualLayout>
                  <c:x val="-4.8409410528028503E-2"/>
                  <c:y val="-0.13610027064022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FA-40BF-A884-B145029BA9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80008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 
(оценка)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1514.3</c:v>
                </c:pt>
                <c:pt idx="1">
                  <c:v>1767.7</c:v>
                </c:pt>
                <c:pt idx="2">
                  <c:v>2003.3</c:v>
                </c:pt>
                <c:pt idx="3">
                  <c:v>2462</c:v>
                </c:pt>
                <c:pt idx="4">
                  <c:v>3032.9</c:v>
                </c:pt>
                <c:pt idx="5">
                  <c:v>3303.5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3FA-40BF-A884-B145029BA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90112"/>
        <c:axId val="57291904"/>
      </c:lineChart>
      <c:catAx>
        <c:axId val="5729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7291904"/>
        <c:crosses val="autoZero"/>
        <c:auto val="1"/>
        <c:lblAlgn val="ctr"/>
        <c:lblOffset val="100"/>
        <c:noMultiLvlLbl val="0"/>
      </c:catAx>
      <c:valAx>
        <c:axId val="57291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7290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3730B-AB50-4720-8339-5915D718FD03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80E417-2A30-468D-AB78-A4EFB26CC3FB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Закон Республики Беларусь от 10.07.2012 № 425-З «О государственной инновационной политике и инновационной деятельности в Республике Беларусь»</a:t>
          </a:r>
        </a:p>
      </dgm:t>
    </dgm:pt>
    <dgm:pt modelId="{8536CCF3-97E0-44AB-89D2-E636B774B92F}" type="parTrans" cxnId="{6B24F480-FAE7-4325-AE63-C1CF2473EE0F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EB6924A-3CF3-4362-8E99-05D807CF5200}" type="sibTrans" cxnId="{6B24F480-FAE7-4325-AE63-C1CF2473EE0F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F1F6574-C1D6-4368-BF4E-CD2687175CF5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Закон Республики Беларусь от 21.10.1996 № 708-</a:t>
          </a:r>
          <a:r>
            <a:rPr lang="en-US" sz="1400" b="1" dirty="0">
              <a:latin typeface="Arial Narrow" pitchFamily="34" charset="0"/>
            </a:rPr>
            <a:t>XII</a:t>
          </a:r>
          <a:r>
            <a:rPr lang="ru-RU" sz="1400" b="1" dirty="0">
              <a:latin typeface="Arial Narrow" pitchFamily="34" charset="0"/>
            </a:rPr>
            <a:t> «О научной деятельности»</a:t>
          </a:r>
        </a:p>
      </dgm:t>
    </dgm:pt>
    <dgm:pt modelId="{A028A187-38EB-4BE5-A4A6-B92D6A4204F8}" type="parTrans" cxnId="{C01979DD-DC50-42CC-B921-BA40888AF026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9F9FA7DB-078C-46A9-BDB3-E6E37EAE2E73}" type="sibTrans" cxnId="{C01979DD-DC50-42CC-B921-BA40888AF026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2692F58F-1ADD-49A3-912A-550748590718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Закон Республики Беларусь от 19.01.1993 № 2105-</a:t>
          </a:r>
          <a:r>
            <a:rPr lang="en-US" sz="1400" b="1" dirty="0">
              <a:latin typeface="Arial Narrow" pitchFamily="34" charset="0"/>
            </a:rPr>
            <a:t>XII </a:t>
          </a:r>
          <a:r>
            <a:rPr lang="ru-RU" sz="1400" b="1" dirty="0">
              <a:latin typeface="Arial Narrow" pitchFamily="34" charset="0"/>
            </a:rPr>
            <a:t>«Об основах государственной научно-технической политики»</a:t>
          </a:r>
        </a:p>
      </dgm:t>
    </dgm:pt>
    <dgm:pt modelId="{A508E836-3A8E-4F5C-9A3B-3238D07CA06E}" type="parTrans" cxnId="{EEB4D1B3-E326-47E7-A7A6-0141398FCDB5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075F4D3D-2CD5-4713-997A-296C47AA07B1}" type="sibTrans" cxnId="{EEB4D1B3-E326-47E7-A7A6-0141398FCDB5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A854BDBD-64FA-4B96-9288-08A5A543BD54}">
      <dgm:prSet phldrT="[Текст]" custT="1"/>
      <dgm:spPr/>
      <dgm:t>
        <a:bodyPr/>
        <a:lstStyle/>
        <a:p>
          <a:r>
            <a:rPr lang="ru-RU" sz="1400" b="1" dirty="0">
              <a:latin typeface="Arial Narrow" pitchFamily="34" charset="0"/>
            </a:rPr>
            <a:t>Указ Президента Республики Беларусь от 15.09.2021 № 348 «О Государственной программе инновационного развития Республики Беларусь на 2021-2025 годы»</a:t>
          </a:r>
        </a:p>
      </dgm:t>
    </dgm:pt>
    <dgm:pt modelId="{B9587A7B-EB7F-4DEC-A24F-F4BD18AF7740}" type="parTrans" cxnId="{75DEFA6B-C921-4721-BB37-FD44DB757876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B374F04F-0589-44C3-8617-428832EC9C21}" type="sibTrans" cxnId="{75DEFA6B-C921-4721-BB37-FD44DB757876}">
      <dgm:prSet/>
      <dgm:spPr/>
      <dgm:t>
        <a:bodyPr/>
        <a:lstStyle/>
        <a:p>
          <a:endParaRPr lang="ru-RU" sz="1400" b="1">
            <a:latin typeface="Arial Narrow" pitchFamily="34" charset="0"/>
          </a:endParaRPr>
        </a:p>
      </dgm:t>
    </dgm:pt>
    <dgm:pt modelId="{F378BBDC-C2CD-41F4-85B7-1DB96D2B3D12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Указ Президента Республики Беларусь от 29.11.2023 № 381 «О цифровом развитии»</a:t>
          </a:r>
        </a:p>
      </dgm:t>
    </dgm:pt>
    <dgm:pt modelId="{057D429E-FC8E-4BD0-A2B5-4866FAF181CA}" type="parTrans" cxnId="{3E6C6E83-A701-4918-B957-3B1907B3B5E4}">
      <dgm:prSet/>
      <dgm:spPr/>
      <dgm:t>
        <a:bodyPr/>
        <a:lstStyle/>
        <a:p>
          <a:endParaRPr lang="ru-RU" sz="1400"/>
        </a:p>
      </dgm:t>
    </dgm:pt>
    <dgm:pt modelId="{DA6BE764-417F-414F-A8DE-CF5E0596C851}" type="sibTrans" cxnId="{3E6C6E83-A701-4918-B957-3B1907B3B5E4}">
      <dgm:prSet/>
      <dgm:spPr/>
      <dgm:t>
        <a:bodyPr/>
        <a:lstStyle/>
        <a:p>
          <a:endParaRPr lang="ru-RU" sz="1400"/>
        </a:p>
      </dgm:t>
    </dgm:pt>
    <dgm:pt modelId="{816FA8E6-550C-4840-966B-49B6877BDE49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Указ Президента Республики Беларусь от 01.04.2025 № 135 «О приоритетных направлениях научной, научно-технической и инновационной деятельности на 2026-2030 годы»</a:t>
          </a:r>
        </a:p>
      </dgm:t>
    </dgm:pt>
    <dgm:pt modelId="{96494132-E7B2-462C-8531-8EC2EBEB2F70}" type="parTrans" cxnId="{AB0AFED2-B351-4B86-B35E-0378671BCE83}">
      <dgm:prSet/>
      <dgm:spPr/>
      <dgm:t>
        <a:bodyPr/>
        <a:lstStyle/>
        <a:p>
          <a:endParaRPr lang="ru-RU" sz="1400"/>
        </a:p>
      </dgm:t>
    </dgm:pt>
    <dgm:pt modelId="{D37C649E-F76C-4ACF-809D-3A5F9B911870}" type="sibTrans" cxnId="{AB0AFED2-B351-4B86-B35E-0378671BCE83}">
      <dgm:prSet/>
      <dgm:spPr/>
      <dgm:t>
        <a:bodyPr/>
        <a:lstStyle/>
        <a:p>
          <a:endParaRPr lang="ru-RU" sz="1400"/>
        </a:p>
      </dgm:t>
    </dgm:pt>
    <dgm:pt modelId="{1AC7DA1A-2577-457D-9B57-14D999E7281B}">
      <dgm:prSet phldrT="[Текст]" custT="1"/>
      <dgm:spPr/>
      <dgm:t>
        <a:bodyPr/>
        <a:lstStyle/>
        <a:p>
          <a:r>
            <a:rPr lang="ru-RU" sz="1400" b="1" dirty="0">
              <a:latin typeface="Arial Narrow" panose="020B0606020202030204" pitchFamily="34" charset="0"/>
            </a:rPr>
            <a:t>Указ Президента Республики Беларусь от 07.08.2012 № 357 «О порядке формирования и использования средств инновационных фондов»</a:t>
          </a:r>
        </a:p>
      </dgm:t>
    </dgm:pt>
    <dgm:pt modelId="{7693DAE3-A2E8-447C-A6D5-857957681853}" type="parTrans" cxnId="{EDA6900A-9CB5-4DAC-82FE-6283FD0EBCA2}">
      <dgm:prSet/>
      <dgm:spPr/>
      <dgm:t>
        <a:bodyPr/>
        <a:lstStyle/>
        <a:p>
          <a:endParaRPr lang="ru-RU"/>
        </a:p>
      </dgm:t>
    </dgm:pt>
    <dgm:pt modelId="{1FE4A7E8-2D23-45AE-A671-250072624E22}" type="sibTrans" cxnId="{EDA6900A-9CB5-4DAC-82FE-6283FD0EBCA2}">
      <dgm:prSet/>
      <dgm:spPr/>
      <dgm:t>
        <a:bodyPr/>
        <a:lstStyle/>
        <a:p>
          <a:endParaRPr lang="ru-RU"/>
        </a:p>
      </dgm:t>
    </dgm:pt>
    <dgm:pt modelId="{C35EC1B3-D1C5-4CD5-B72B-ED992A01ACF6}" type="pres">
      <dgm:prSet presAssocID="{AEB3730B-AB50-4720-8339-5915D718FD03}" presName="Name0" presStyleCnt="0">
        <dgm:presLayoutVars>
          <dgm:chMax val="7"/>
          <dgm:chPref val="7"/>
          <dgm:dir/>
        </dgm:presLayoutVars>
      </dgm:prSet>
      <dgm:spPr/>
    </dgm:pt>
    <dgm:pt modelId="{6A4AAEF5-4BDC-4E6C-A725-86FFBEE2E324}" type="pres">
      <dgm:prSet presAssocID="{AEB3730B-AB50-4720-8339-5915D718FD03}" presName="Name1" presStyleCnt="0"/>
      <dgm:spPr/>
    </dgm:pt>
    <dgm:pt modelId="{31C4D2B7-6206-405C-A129-54B7E22FA58C}" type="pres">
      <dgm:prSet presAssocID="{AEB3730B-AB50-4720-8339-5915D718FD03}" presName="cycle" presStyleCnt="0"/>
      <dgm:spPr/>
    </dgm:pt>
    <dgm:pt modelId="{27464442-985B-4434-962C-55CB81894265}" type="pres">
      <dgm:prSet presAssocID="{AEB3730B-AB50-4720-8339-5915D718FD03}" presName="srcNode" presStyleLbl="node1" presStyleIdx="0" presStyleCnt="7"/>
      <dgm:spPr/>
    </dgm:pt>
    <dgm:pt modelId="{B7CCA885-2587-42E6-84C6-269D7A6EDCC5}" type="pres">
      <dgm:prSet presAssocID="{AEB3730B-AB50-4720-8339-5915D718FD03}" presName="conn" presStyleLbl="parChTrans1D2" presStyleIdx="0" presStyleCnt="1"/>
      <dgm:spPr/>
    </dgm:pt>
    <dgm:pt modelId="{8DDEFFFC-32F3-4195-A77C-4E3F7C5AE584}" type="pres">
      <dgm:prSet presAssocID="{AEB3730B-AB50-4720-8339-5915D718FD03}" presName="extraNode" presStyleLbl="node1" presStyleIdx="0" presStyleCnt="7"/>
      <dgm:spPr/>
    </dgm:pt>
    <dgm:pt modelId="{D2518190-A373-45A8-A2CA-66218D29CD5D}" type="pres">
      <dgm:prSet presAssocID="{AEB3730B-AB50-4720-8339-5915D718FD03}" presName="dstNode" presStyleLbl="node1" presStyleIdx="0" presStyleCnt="7"/>
      <dgm:spPr/>
    </dgm:pt>
    <dgm:pt modelId="{86B3F55E-14A5-4BA9-9803-0B3946245535}" type="pres">
      <dgm:prSet presAssocID="{3180E417-2A30-468D-AB78-A4EFB26CC3FB}" presName="text_1" presStyleLbl="node1" presStyleIdx="0" presStyleCnt="7">
        <dgm:presLayoutVars>
          <dgm:bulletEnabled val="1"/>
        </dgm:presLayoutVars>
      </dgm:prSet>
      <dgm:spPr/>
    </dgm:pt>
    <dgm:pt modelId="{43E2C369-1FF9-4B07-9AF4-E08D47137D2E}" type="pres">
      <dgm:prSet presAssocID="{3180E417-2A30-468D-AB78-A4EFB26CC3FB}" presName="accent_1" presStyleCnt="0"/>
      <dgm:spPr/>
    </dgm:pt>
    <dgm:pt modelId="{907306A4-990F-4568-89FB-0C0714309AE3}" type="pres">
      <dgm:prSet presAssocID="{3180E417-2A30-468D-AB78-A4EFB26CC3FB}" presName="accentRepeatNode" presStyleLbl="solidFgAcc1" presStyleIdx="0" presStyleCnt="7"/>
      <dgm:spPr/>
    </dgm:pt>
    <dgm:pt modelId="{E7BEF0F7-91A7-41B9-AE87-100F9E54880C}" type="pres">
      <dgm:prSet presAssocID="{0F1F6574-C1D6-4368-BF4E-CD2687175CF5}" presName="text_2" presStyleLbl="node1" presStyleIdx="1" presStyleCnt="7">
        <dgm:presLayoutVars>
          <dgm:bulletEnabled val="1"/>
        </dgm:presLayoutVars>
      </dgm:prSet>
      <dgm:spPr/>
    </dgm:pt>
    <dgm:pt modelId="{C1A0284D-4E92-45A2-9F83-AC9095A14989}" type="pres">
      <dgm:prSet presAssocID="{0F1F6574-C1D6-4368-BF4E-CD2687175CF5}" presName="accent_2" presStyleCnt="0"/>
      <dgm:spPr/>
    </dgm:pt>
    <dgm:pt modelId="{C98A3B36-0A9C-48AF-9EA9-DCA752049998}" type="pres">
      <dgm:prSet presAssocID="{0F1F6574-C1D6-4368-BF4E-CD2687175CF5}" presName="accentRepeatNode" presStyleLbl="solidFgAcc1" presStyleIdx="1" presStyleCnt="7"/>
      <dgm:spPr/>
    </dgm:pt>
    <dgm:pt modelId="{FCB978ED-440F-413B-9DD3-EC18CFD69E76}" type="pres">
      <dgm:prSet presAssocID="{2692F58F-1ADD-49A3-912A-550748590718}" presName="text_3" presStyleLbl="node1" presStyleIdx="2" presStyleCnt="7">
        <dgm:presLayoutVars>
          <dgm:bulletEnabled val="1"/>
        </dgm:presLayoutVars>
      </dgm:prSet>
      <dgm:spPr/>
    </dgm:pt>
    <dgm:pt modelId="{DE880B3E-3F0A-4047-8413-5E46C4F69BBF}" type="pres">
      <dgm:prSet presAssocID="{2692F58F-1ADD-49A3-912A-550748590718}" presName="accent_3" presStyleCnt="0"/>
      <dgm:spPr/>
    </dgm:pt>
    <dgm:pt modelId="{EFE351E5-DC71-4392-94F1-6CDEC071FDBA}" type="pres">
      <dgm:prSet presAssocID="{2692F58F-1ADD-49A3-912A-550748590718}" presName="accentRepeatNode" presStyleLbl="solidFgAcc1" presStyleIdx="2" presStyleCnt="7"/>
      <dgm:spPr/>
    </dgm:pt>
    <dgm:pt modelId="{29C58802-B6D5-4A85-9F02-FC134B7047C5}" type="pres">
      <dgm:prSet presAssocID="{A854BDBD-64FA-4B96-9288-08A5A543BD54}" presName="text_4" presStyleLbl="node1" presStyleIdx="3" presStyleCnt="7">
        <dgm:presLayoutVars>
          <dgm:bulletEnabled val="1"/>
        </dgm:presLayoutVars>
      </dgm:prSet>
      <dgm:spPr/>
    </dgm:pt>
    <dgm:pt modelId="{75F5DC51-7886-4526-B469-A912ADA8F492}" type="pres">
      <dgm:prSet presAssocID="{A854BDBD-64FA-4B96-9288-08A5A543BD54}" presName="accent_4" presStyleCnt="0"/>
      <dgm:spPr/>
    </dgm:pt>
    <dgm:pt modelId="{E9A33D61-08F9-474E-AE3D-0D1A10E964A0}" type="pres">
      <dgm:prSet presAssocID="{A854BDBD-64FA-4B96-9288-08A5A543BD54}" presName="accentRepeatNode" presStyleLbl="solidFgAcc1" presStyleIdx="3" presStyleCnt="7"/>
      <dgm:spPr/>
    </dgm:pt>
    <dgm:pt modelId="{8E5229EB-30CD-4A6F-A573-4DB3310E344B}" type="pres">
      <dgm:prSet presAssocID="{816FA8E6-550C-4840-966B-49B6877BDE49}" presName="text_5" presStyleLbl="node1" presStyleIdx="4" presStyleCnt="7">
        <dgm:presLayoutVars>
          <dgm:bulletEnabled val="1"/>
        </dgm:presLayoutVars>
      </dgm:prSet>
      <dgm:spPr/>
    </dgm:pt>
    <dgm:pt modelId="{742A2504-5A52-4DBF-8F28-515330E1519D}" type="pres">
      <dgm:prSet presAssocID="{816FA8E6-550C-4840-966B-49B6877BDE49}" presName="accent_5" presStyleCnt="0"/>
      <dgm:spPr/>
    </dgm:pt>
    <dgm:pt modelId="{E35176CA-B7B3-44B2-872D-EDF5F5296A13}" type="pres">
      <dgm:prSet presAssocID="{816FA8E6-550C-4840-966B-49B6877BDE49}" presName="accentRepeatNode" presStyleLbl="solidFgAcc1" presStyleIdx="4" presStyleCnt="7"/>
      <dgm:spPr/>
    </dgm:pt>
    <dgm:pt modelId="{33AA0D87-80B8-4033-B882-6F11F2D4F4FC}" type="pres">
      <dgm:prSet presAssocID="{F378BBDC-C2CD-41F4-85B7-1DB96D2B3D12}" presName="text_6" presStyleLbl="node1" presStyleIdx="5" presStyleCnt="7">
        <dgm:presLayoutVars>
          <dgm:bulletEnabled val="1"/>
        </dgm:presLayoutVars>
      </dgm:prSet>
      <dgm:spPr/>
    </dgm:pt>
    <dgm:pt modelId="{6693DE87-C1B2-45EF-8C81-C3FC86BB056C}" type="pres">
      <dgm:prSet presAssocID="{F378BBDC-C2CD-41F4-85B7-1DB96D2B3D12}" presName="accent_6" presStyleCnt="0"/>
      <dgm:spPr/>
    </dgm:pt>
    <dgm:pt modelId="{C648DD4F-2233-4A97-BB68-02F8950269AA}" type="pres">
      <dgm:prSet presAssocID="{F378BBDC-C2CD-41F4-85B7-1DB96D2B3D12}" presName="accentRepeatNode" presStyleLbl="solidFgAcc1" presStyleIdx="5" presStyleCnt="7"/>
      <dgm:spPr/>
    </dgm:pt>
    <dgm:pt modelId="{A24C6D9D-0EF5-4CBD-BD46-9259BCC79115}" type="pres">
      <dgm:prSet presAssocID="{1AC7DA1A-2577-457D-9B57-14D999E7281B}" presName="text_7" presStyleLbl="node1" presStyleIdx="6" presStyleCnt="7">
        <dgm:presLayoutVars>
          <dgm:bulletEnabled val="1"/>
        </dgm:presLayoutVars>
      </dgm:prSet>
      <dgm:spPr/>
    </dgm:pt>
    <dgm:pt modelId="{BBDB7C05-C9F1-4DC2-B00D-3E44EDDEEDBA}" type="pres">
      <dgm:prSet presAssocID="{1AC7DA1A-2577-457D-9B57-14D999E7281B}" presName="accent_7" presStyleCnt="0"/>
      <dgm:spPr/>
    </dgm:pt>
    <dgm:pt modelId="{69C03579-51CF-4C25-B1C1-474D1A80ABCA}" type="pres">
      <dgm:prSet presAssocID="{1AC7DA1A-2577-457D-9B57-14D999E7281B}" presName="accentRepeatNode" presStyleLbl="solidFgAcc1" presStyleIdx="6" presStyleCnt="7"/>
      <dgm:spPr/>
    </dgm:pt>
  </dgm:ptLst>
  <dgm:cxnLst>
    <dgm:cxn modelId="{EDA6900A-9CB5-4DAC-82FE-6283FD0EBCA2}" srcId="{AEB3730B-AB50-4720-8339-5915D718FD03}" destId="{1AC7DA1A-2577-457D-9B57-14D999E7281B}" srcOrd="6" destOrd="0" parTransId="{7693DAE3-A2E8-447C-A6D5-857957681853}" sibTransId="{1FE4A7E8-2D23-45AE-A671-250072624E22}"/>
    <dgm:cxn modelId="{A4BC8A1F-EAE2-4C59-AB91-7FD991BD296F}" type="presOf" srcId="{AEB3730B-AB50-4720-8339-5915D718FD03}" destId="{C35EC1B3-D1C5-4CD5-B72B-ED992A01ACF6}" srcOrd="0" destOrd="0" presId="urn:microsoft.com/office/officeart/2008/layout/VerticalCurvedList"/>
    <dgm:cxn modelId="{75DEFA6B-C921-4721-BB37-FD44DB757876}" srcId="{AEB3730B-AB50-4720-8339-5915D718FD03}" destId="{A854BDBD-64FA-4B96-9288-08A5A543BD54}" srcOrd="3" destOrd="0" parTransId="{B9587A7B-EB7F-4DEC-A24F-F4BD18AF7740}" sibTransId="{B374F04F-0589-44C3-8617-428832EC9C21}"/>
    <dgm:cxn modelId="{174AB956-6FD8-46AB-AA74-AF7ADA0183D3}" type="presOf" srcId="{3180E417-2A30-468D-AB78-A4EFB26CC3FB}" destId="{86B3F55E-14A5-4BA9-9803-0B3946245535}" srcOrd="0" destOrd="0" presId="urn:microsoft.com/office/officeart/2008/layout/VerticalCurvedList"/>
    <dgm:cxn modelId="{6B24F480-FAE7-4325-AE63-C1CF2473EE0F}" srcId="{AEB3730B-AB50-4720-8339-5915D718FD03}" destId="{3180E417-2A30-468D-AB78-A4EFB26CC3FB}" srcOrd="0" destOrd="0" parTransId="{8536CCF3-97E0-44AB-89D2-E636B774B92F}" sibTransId="{0EB6924A-3CF3-4362-8E99-05D807CF5200}"/>
    <dgm:cxn modelId="{3E6C6E83-A701-4918-B957-3B1907B3B5E4}" srcId="{AEB3730B-AB50-4720-8339-5915D718FD03}" destId="{F378BBDC-C2CD-41F4-85B7-1DB96D2B3D12}" srcOrd="5" destOrd="0" parTransId="{057D429E-FC8E-4BD0-A2B5-4866FAF181CA}" sibTransId="{DA6BE764-417F-414F-A8DE-CF5E0596C851}"/>
    <dgm:cxn modelId="{395E25A0-90A5-41F2-AF36-F971438057B4}" type="presOf" srcId="{0F1F6574-C1D6-4368-BF4E-CD2687175CF5}" destId="{E7BEF0F7-91A7-41B9-AE87-100F9E54880C}" srcOrd="0" destOrd="0" presId="urn:microsoft.com/office/officeart/2008/layout/VerticalCurvedList"/>
    <dgm:cxn modelId="{EEB4D1B3-E326-47E7-A7A6-0141398FCDB5}" srcId="{AEB3730B-AB50-4720-8339-5915D718FD03}" destId="{2692F58F-1ADD-49A3-912A-550748590718}" srcOrd="2" destOrd="0" parTransId="{A508E836-3A8E-4F5C-9A3B-3238D07CA06E}" sibTransId="{075F4D3D-2CD5-4713-997A-296C47AA07B1}"/>
    <dgm:cxn modelId="{AB0AFED2-B351-4B86-B35E-0378671BCE83}" srcId="{AEB3730B-AB50-4720-8339-5915D718FD03}" destId="{816FA8E6-550C-4840-966B-49B6877BDE49}" srcOrd="4" destOrd="0" parTransId="{96494132-E7B2-462C-8531-8EC2EBEB2F70}" sibTransId="{D37C649E-F76C-4ACF-809D-3A5F9B911870}"/>
    <dgm:cxn modelId="{C01979DD-DC50-42CC-B921-BA40888AF026}" srcId="{AEB3730B-AB50-4720-8339-5915D718FD03}" destId="{0F1F6574-C1D6-4368-BF4E-CD2687175CF5}" srcOrd="1" destOrd="0" parTransId="{A028A187-38EB-4BE5-A4A6-B92D6A4204F8}" sibTransId="{9F9FA7DB-078C-46A9-BDB3-E6E37EAE2E73}"/>
    <dgm:cxn modelId="{66257DE2-316D-4C4B-BD46-6FA6160D5F30}" type="presOf" srcId="{A854BDBD-64FA-4B96-9288-08A5A543BD54}" destId="{29C58802-B6D5-4A85-9F02-FC134B7047C5}" srcOrd="0" destOrd="0" presId="urn:microsoft.com/office/officeart/2008/layout/VerticalCurvedList"/>
    <dgm:cxn modelId="{7954A9EB-B6FF-4361-8B05-97FA73E444E4}" type="presOf" srcId="{816FA8E6-550C-4840-966B-49B6877BDE49}" destId="{8E5229EB-30CD-4A6F-A573-4DB3310E344B}" srcOrd="0" destOrd="0" presId="urn:microsoft.com/office/officeart/2008/layout/VerticalCurvedList"/>
    <dgm:cxn modelId="{9B81E4F5-A2FD-410A-BB8B-F71BA0BFE3B9}" type="presOf" srcId="{1AC7DA1A-2577-457D-9B57-14D999E7281B}" destId="{A24C6D9D-0EF5-4CBD-BD46-9259BCC79115}" srcOrd="0" destOrd="0" presId="urn:microsoft.com/office/officeart/2008/layout/VerticalCurvedList"/>
    <dgm:cxn modelId="{CAD7EFF6-A88F-4069-A294-4903F4A3717E}" type="presOf" srcId="{2692F58F-1ADD-49A3-912A-550748590718}" destId="{FCB978ED-440F-413B-9DD3-EC18CFD69E76}" srcOrd="0" destOrd="0" presId="urn:microsoft.com/office/officeart/2008/layout/VerticalCurvedList"/>
    <dgm:cxn modelId="{3032F3FA-82F9-405A-A4BD-C788C1505ED5}" type="presOf" srcId="{0EB6924A-3CF3-4362-8E99-05D807CF5200}" destId="{B7CCA885-2587-42E6-84C6-269D7A6EDCC5}" srcOrd="0" destOrd="0" presId="urn:microsoft.com/office/officeart/2008/layout/VerticalCurvedList"/>
    <dgm:cxn modelId="{1F08ADFC-5700-49BB-9578-5EB8795E8EED}" type="presOf" srcId="{F378BBDC-C2CD-41F4-85B7-1DB96D2B3D12}" destId="{33AA0D87-80B8-4033-B882-6F11F2D4F4FC}" srcOrd="0" destOrd="0" presId="urn:microsoft.com/office/officeart/2008/layout/VerticalCurvedList"/>
    <dgm:cxn modelId="{1E783843-3C50-4CCA-B372-9B618A393060}" type="presParOf" srcId="{C35EC1B3-D1C5-4CD5-B72B-ED992A01ACF6}" destId="{6A4AAEF5-4BDC-4E6C-A725-86FFBEE2E324}" srcOrd="0" destOrd="0" presId="urn:microsoft.com/office/officeart/2008/layout/VerticalCurvedList"/>
    <dgm:cxn modelId="{73476DF4-759C-43E1-920D-8F24B100D081}" type="presParOf" srcId="{6A4AAEF5-4BDC-4E6C-A725-86FFBEE2E324}" destId="{31C4D2B7-6206-405C-A129-54B7E22FA58C}" srcOrd="0" destOrd="0" presId="urn:microsoft.com/office/officeart/2008/layout/VerticalCurvedList"/>
    <dgm:cxn modelId="{B8858CB6-AEB1-4E25-A544-B4957156484A}" type="presParOf" srcId="{31C4D2B7-6206-405C-A129-54B7E22FA58C}" destId="{27464442-985B-4434-962C-55CB81894265}" srcOrd="0" destOrd="0" presId="urn:microsoft.com/office/officeart/2008/layout/VerticalCurvedList"/>
    <dgm:cxn modelId="{B57EA01D-9C56-4A26-B5EB-A795CFD16AFE}" type="presParOf" srcId="{31C4D2B7-6206-405C-A129-54B7E22FA58C}" destId="{B7CCA885-2587-42E6-84C6-269D7A6EDCC5}" srcOrd="1" destOrd="0" presId="urn:microsoft.com/office/officeart/2008/layout/VerticalCurvedList"/>
    <dgm:cxn modelId="{A50B30A7-584A-4AE6-B2D8-AB10FDE66042}" type="presParOf" srcId="{31C4D2B7-6206-405C-A129-54B7E22FA58C}" destId="{8DDEFFFC-32F3-4195-A77C-4E3F7C5AE584}" srcOrd="2" destOrd="0" presId="urn:microsoft.com/office/officeart/2008/layout/VerticalCurvedList"/>
    <dgm:cxn modelId="{370425C8-DCAA-4596-B389-4AB785A8EB2A}" type="presParOf" srcId="{31C4D2B7-6206-405C-A129-54B7E22FA58C}" destId="{D2518190-A373-45A8-A2CA-66218D29CD5D}" srcOrd="3" destOrd="0" presId="urn:microsoft.com/office/officeart/2008/layout/VerticalCurvedList"/>
    <dgm:cxn modelId="{458E5DC7-9DE6-44E3-B708-8212F9B8CDB2}" type="presParOf" srcId="{6A4AAEF5-4BDC-4E6C-A725-86FFBEE2E324}" destId="{86B3F55E-14A5-4BA9-9803-0B3946245535}" srcOrd="1" destOrd="0" presId="urn:microsoft.com/office/officeart/2008/layout/VerticalCurvedList"/>
    <dgm:cxn modelId="{5E70D0FA-E562-49FA-BF94-61C99A0F8A3E}" type="presParOf" srcId="{6A4AAEF5-4BDC-4E6C-A725-86FFBEE2E324}" destId="{43E2C369-1FF9-4B07-9AF4-E08D47137D2E}" srcOrd="2" destOrd="0" presId="urn:microsoft.com/office/officeart/2008/layout/VerticalCurvedList"/>
    <dgm:cxn modelId="{33796F8B-B40B-41D3-8A72-FEF3C2678D27}" type="presParOf" srcId="{43E2C369-1FF9-4B07-9AF4-E08D47137D2E}" destId="{907306A4-990F-4568-89FB-0C0714309AE3}" srcOrd="0" destOrd="0" presId="urn:microsoft.com/office/officeart/2008/layout/VerticalCurvedList"/>
    <dgm:cxn modelId="{494AEB20-7440-4511-AD37-0B0006E4013B}" type="presParOf" srcId="{6A4AAEF5-4BDC-4E6C-A725-86FFBEE2E324}" destId="{E7BEF0F7-91A7-41B9-AE87-100F9E54880C}" srcOrd="3" destOrd="0" presId="urn:microsoft.com/office/officeart/2008/layout/VerticalCurvedList"/>
    <dgm:cxn modelId="{8E4009AB-898D-4330-B63E-F1F8488E8163}" type="presParOf" srcId="{6A4AAEF5-4BDC-4E6C-A725-86FFBEE2E324}" destId="{C1A0284D-4E92-45A2-9F83-AC9095A14989}" srcOrd="4" destOrd="0" presId="urn:microsoft.com/office/officeart/2008/layout/VerticalCurvedList"/>
    <dgm:cxn modelId="{F6D0E563-0974-47A6-9E3C-D5EE3516DDC0}" type="presParOf" srcId="{C1A0284D-4E92-45A2-9F83-AC9095A14989}" destId="{C98A3B36-0A9C-48AF-9EA9-DCA752049998}" srcOrd="0" destOrd="0" presId="urn:microsoft.com/office/officeart/2008/layout/VerticalCurvedList"/>
    <dgm:cxn modelId="{5251F794-7223-40DB-B39F-7E4269D5D04E}" type="presParOf" srcId="{6A4AAEF5-4BDC-4E6C-A725-86FFBEE2E324}" destId="{FCB978ED-440F-413B-9DD3-EC18CFD69E76}" srcOrd="5" destOrd="0" presId="urn:microsoft.com/office/officeart/2008/layout/VerticalCurvedList"/>
    <dgm:cxn modelId="{070BB936-2243-4D19-8E81-94B7B8BD2C8A}" type="presParOf" srcId="{6A4AAEF5-4BDC-4E6C-A725-86FFBEE2E324}" destId="{DE880B3E-3F0A-4047-8413-5E46C4F69BBF}" srcOrd="6" destOrd="0" presId="urn:microsoft.com/office/officeart/2008/layout/VerticalCurvedList"/>
    <dgm:cxn modelId="{5BBA24ED-CBC5-44E1-A7E2-DB24EA5D627A}" type="presParOf" srcId="{DE880B3E-3F0A-4047-8413-5E46C4F69BBF}" destId="{EFE351E5-DC71-4392-94F1-6CDEC071FDBA}" srcOrd="0" destOrd="0" presId="urn:microsoft.com/office/officeart/2008/layout/VerticalCurvedList"/>
    <dgm:cxn modelId="{F61696B3-CA19-49F6-8795-125429D97248}" type="presParOf" srcId="{6A4AAEF5-4BDC-4E6C-A725-86FFBEE2E324}" destId="{29C58802-B6D5-4A85-9F02-FC134B7047C5}" srcOrd="7" destOrd="0" presId="urn:microsoft.com/office/officeart/2008/layout/VerticalCurvedList"/>
    <dgm:cxn modelId="{6108CF36-3C26-49AE-83FA-7F678452D82E}" type="presParOf" srcId="{6A4AAEF5-4BDC-4E6C-A725-86FFBEE2E324}" destId="{75F5DC51-7886-4526-B469-A912ADA8F492}" srcOrd="8" destOrd="0" presId="urn:microsoft.com/office/officeart/2008/layout/VerticalCurvedList"/>
    <dgm:cxn modelId="{6E446104-2355-40DC-B25E-9F17C77CFC0A}" type="presParOf" srcId="{75F5DC51-7886-4526-B469-A912ADA8F492}" destId="{E9A33D61-08F9-474E-AE3D-0D1A10E964A0}" srcOrd="0" destOrd="0" presId="urn:microsoft.com/office/officeart/2008/layout/VerticalCurvedList"/>
    <dgm:cxn modelId="{26C92871-5FDC-4EFE-B4BA-6EFFFE2EDB86}" type="presParOf" srcId="{6A4AAEF5-4BDC-4E6C-A725-86FFBEE2E324}" destId="{8E5229EB-30CD-4A6F-A573-4DB3310E344B}" srcOrd="9" destOrd="0" presId="urn:microsoft.com/office/officeart/2008/layout/VerticalCurvedList"/>
    <dgm:cxn modelId="{FB63E2D2-4DED-4621-AACE-F64E55BAB378}" type="presParOf" srcId="{6A4AAEF5-4BDC-4E6C-A725-86FFBEE2E324}" destId="{742A2504-5A52-4DBF-8F28-515330E1519D}" srcOrd="10" destOrd="0" presId="urn:microsoft.com/office/officeart/2008/layout/VerticalCurvedList"/>
    <dgm:cxn modelId="{68D3A8AE-A0D2-459A-82C4-E43FAB82FBD4}" type="presParOf" srcId="{742A2504-5A52-4DBF-8F28-515330E1519D}" destId="{E35176CA-B7B3-44B2-872D-EDF5F5296A13}" srcOrd="0" destOrd="0" presId="urn:microsoft.com/office/officeart/2008/layout/VerticalCurvedList"/>
    <dgm:cxn modelId="{7A117248-08ED-408D-8942-6B55EF32E6CB}" type="presParOf" srcId="{6A4AAEF5-4BDC-4E6C-A725-86FFBEE2E324}" destId="{33AA0D87-80B8-4033-B882-6F11F2D4F4FC}" srcOrd="11" destOrd="0" presId="urn:microsoft.com/office/officeart/2008/layout/VerticalCurvedList"/>
    <dgm:cxn modelId="{3C584077-4143-46A4-BAF0-E15302C419FA}" type="presParOf" srcId="{6A4AAEF5-4BDC-4E6C-A725-86FFBEE2E324}" destId="{6693DE87-C1B2-45EF-8C81-C3FC86BB056C}" srcOrd="12" destOrd="0" presId="urn:microsoft.com/office/officeart/2008/layout/VerticalCurvedList"/>
    <dgm:cxn modelId="{8A451FDF-1E6C-4E61-A575-965ECD4D1FA8}" type="presParOf" srcId="{6693DE87-C1B2-45EF-8C81-C3FC86BB056C}" destId="{C648DD4F-2233-4A97-BB68-02F8950269AA}" srcOrd="0" destOrd="0" presId="urn:microsoft.com/office/officeart/2008/layout/VerticalCurvedList"/>
    <dgm:cxn modelId="{1EF069E8-EADB-4236-A90C-3202A1567799}" type="presParOf" srcId="{6A4AAEF5-4BDC-4E6C-A725-86FFBEE2E324}" destId="{A24C6D9D-0EF5-4CBD-BD46-9259BCC79115}" srcOrd="13" destOrd="0" presId="urn:microsoft.com/office/officeart/2008/layout/VerticalCurvedList"/>
    <dgm:cxn modelId="{55C96FBC-E894-48DC-B2DA-E371CF230041}" type="presParOf" srcId="{6A4AAEF5-4BDC-4E6C-A725-86FFBEE2E324}" destId="{BBDB7C05-C9F1-4DC2-B00D-3E44EDDEEDBA}" srcOrd="14" destOrd="0" presId="urn:microsoft.com/office/officeart/2008/layout/VerticalCurvedList"/>
    <dgm:cxn modelId="{487455AB-6E39-4394-AE9F-059825450B60}" type="presParOf" srcId="{BBDB7C05-C9F1-4DC2-B00D-3E44EDDEEDBA}" destId="{69C03579-51CF-4C25-B1C1-474D1A80AB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66048-541C-47A5-8ADC-CD812CB6335C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451A76-9451-4B2D-B2F1-8600C4CDDFE1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600" b="1" i="0" dirty="0">
              <a:latin typeface="Arial Narrow" pitchFamily="34" charset="0"/>
            </a:rPr>
            <a:t>Цифровые технологии и искусственный интеллект</a:t>
          </a:r>
          <a:endParaRPr lang="ru-RU" sz="16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CEF5612-DF74-44CE-87D1-31BC5AE217DC}" type="parTrans" cxnId="{D91331A9-0E62-4C50-98D5-4F1DFE618C18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BC6D987F-6000-4B9E-8AE5-A05B3D3AAB67}" type="sibTrans" cxnId="{D91331A9-0E62-4C50-98D5-4F1DFE618C18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671C121B-3E58-4BBD-892C-BE8F833A7D4D}">
      <dgm:prSet phldrT="[Текст]" custT="1"/>
      <dgm:spPr/>
      <dgm:t>
        <a:bodyPr lIns="180000" rIns="180000"/>
        <a:lstStyle/>
        <a:p>
          <a:pPr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0" i="0" dirty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600" b="1" i="0" dirty="0">
              <a:latin typeface="Arial Narrow" panose="020B0606020202030204" pitchFamily="34" charset="0"/>
              <a:cs typeface="Times New Roman" panose="02020603050405020304" pitchFamily="18" charset="0"/>
            </a:rPr>
            <a:t>Биологические и медицинские технологии</a:t>
          </a:r>
          <a:endParaRPr lang="ru-RU" sz="16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E1D070C-A96C-485C-84CC-711D1B6BD059}" type="parTrans" cxnId="{8CC60F60-C30C-4304-B1A7-81E9A1A497CE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AB682A80-57C3-4493-9990-D9A34987D8F5}" type="sibTrans" cxnId="{8CC60F60-C30C-4304-B1A7-81E9A1A497CE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03191F5A-B312-4B7A-ABD0-C60D5E2D5E16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600" b="1" i="0" dirty="0">
              <a:latin typeface="Arial Narrow" pitchFamily="34" charset="0"/>
              <a:cs typeface="Times New Roman" panose="02020603050405020304" pitchFamily="18" charset="0"/>
            </a:rPr>
            <a:t>Инновационные технологии в промышленности</a:t>
          </a:r>
          <a:endParaRPr lang="ru-RU" sz="1600" b="0" i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F9D3AD0E-DD67-4DF7-8EBF-19F7E7A3D071}" type="sibTrans" cxnId="{0B2B6342-D109-421D-BEB1-8EB3FAF9BA29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9C494F1C-EBE3-4648-8EC0-5BFC405B6E9B}" type="parTrans" cxnId="{0B2B6342-D109-421D-BEB1-8EB3FAF9BA29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7F3793DC-8CCF-4CEB-97DF-53C58627F49C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600" b="1" i="0" dirty="0">
              <a:latin typeface="Arial Narrow" pitchFamily="34" charset="0"/>
            </a:rPr>
            <a:t>Инновационные технологии в агропромышленном комплексе и пищевой промышленности</a:t>
          </a:r>
          <a:endParaRPr lang="ru-RU" sz="16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C52E487-C337-4262-829F-283EB4B3F3E9}" type="parTrans" cxnId="{5274801C-21C4-4D84-BAA0-FEE7A0DFC9AF}">
      <dgm:prSet/>
      <dgm:spPr/>
      <dgm:t>
        <a:bodyPr/>
        <a:lstStyle/>
        <a:p>
          <a:pPr algn="just"/>
          <a:endParaRPr lang="ru-RU"/>
        </a:p>
      </dgm:t>
    </dgm:pt>
    <dgm:pt modelId="{73BED0B7-9737-4F66-9B2C-BF1371593A81}" type="sibTrans" cxnId="{5274801C-21C4-4D84-BAA0-FEE7A0DFC9AF}">
      <dgm:prSet custLinFactNeighborX="571" custLinFactNeighborY="728"/>
      <dgm:spPr/>
      <dgm:t>
        <a:bodyPr/>
        <a:lstStyle/>
        <a:p>
          <a:pPr algn="just"/>
          <a:endParaRPr lang="ru-RU"/>
        </a:p>
      </dgm:t>
    </dgm:pt>
    <dgm:pt modelId="{11723FE7-B83F-42F1-BBE4-9FB510ED0AEE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600" b="1" dirty="0">
              <a:latin typeface="Arial Narrow" pitchFamily="34" charset="0"/>
            </a:rPr>
            <a:t>Научное и научно-техническое обеспечение безопасности человека, общества и государства</a:t>
          </a:r>
          <a:endParaRPr lang="ru-RU" sz="16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6E2E303-5EB2-4A7F-93BA-FDBADDCA494E}" type="parTrans" cxnId="{B1EA2760-99B6-4739-8986-939D54AA7BBF}">
      <dgm:prSet/>
      <dgm:spPr/>
      <dgm:t>
        <a:bodyPr/>
        <a:lstStyle/>
        <a:p>
          <a:pPr algn="just"/>
          <a:endParaRPr lang="ru-RU"/>
        </a:p>
      </dgm:t>
    </dgm:pt>
    <dgm:pt modelId="{D66F8823-A071-4AE7-B5C6-DFA9650AF833}" type="sibTrans" cxnId="{B1EA2760-99B6-4739-8986-939D54AA7BBF}">
      <dgm:prSet custLinFactNeighborX="571" custLinFactNeighborY="728"/>
      <dgm:spPr/>
      <dgm:t>
        <a:bodyPr/>
        <a:lstStyle/>
        <a:p>
          <a:pPr algn="just"/>
          <a:endParaRPr lang="ru-RU"/>
        </a:p>
      </dgm:t>
    </dgm:pt>
    <dgm:pt modelId="{6C12A6B7-2BD9-44E0-80F7-DC138796BD6F}" type="pres">
      <dgm:prSet presAssocID="{10566048-541C-47A5-8ADC-CD812CB6335C}" presName="Name0" presStyleCnt="0">
        <dgm:presLayoutVars>
          <dgm:chMax val="7"/>
          <dgm:chPref val="7"/>
          <dgm:dir/>
        </dgm:presLayoutVars>
      </dgm:prSet>
      <dgm:spPr/>
    </dgm:pt>
    <dgm:pt modelId="{666091BD-B09C-430C-9C59-49C97F00BD41}" type="pres">
      <dgm:prSet presAssocID="{10566048-541C-47A5-8ADC-CD812CB6335C}" presName="Name1" presStyleCnt="0"/>
      <dgm:spPr/>
    </dgm:pt>
    <dgm:pt modelId="{18CF7852-B54C-47A2-A03E-68223D01B818}" type="pres">
      <dgm:prSet presAssocID="{10566048-541C-47A5-8ADC-CD812CB6335C}" presName="cycle" presStyleCnt="0"/>
      <dgm:spPr/>
    </dgm:pt>
    <dgm:pt modelId="{A01A2476-8108-4B20-81DF-3A870408FBFA}" type="pres">
      <dgm:prSet presAssocID="{10566048-541C-47A5-8ADC-CD812CB6335C}" presName="srcNode" presStyleLbl="node1" presStyleIdx="0" presStyleCnt="5"/>
      <dgm:spPr/>
    </dgm:pt>
    <dgm:pt modelId="{6347399C-5757-4F88-8D72-0DA3893A0763}" type="pres">
      <dgm:prSet presAssocID="{10566048-541C-47A5-8ADC-CD812CB6335C}" presName="conn" presStyleLbl="parChTrans1D2" presStyleIdx="0" presStyleCnt="1" custLinFactNeighborX="571" custLinFactNeighborY="728"/>
      <dgm:spPr/>
    </dgm:pt>
    <dgm:pt modelId="{A7ECBBB5-0263-4AC0-82FE-C1B25CB4399A}" type="pres">
      <dgm:prSet presAssocID="{10566048-541C-47A5-8ADC-CD812CB6335C}" presName="extraNode" presStyleLbl="node1" presStyleIdx="0" presStyleCnt="5"/>
      <dgm:spPr/>
    </dgm:pt>
    <dgm:pt modelId="{D61F945B-1DAF-464F-A7B6-48837FE9B453}" type="pres">
      <dgm:prSet presAssocID="{10566048-541C-47A5-8ADC-CD812CB6335C}" presName="dstNode" presStyleLbl="node1" presStyleIdx="0" presStyleCnt="5"/>
      <dgm:spPr/>
    </dgm:pt>
    <dgm:pt modelId="{F13F68BA-2735-48FD-9F97-BB2C5732CB6D}" type="pres">
      <dgm:prSet presAssocID="{7A451A76-9451-4B2D-B2F1-8600C4CDDFE1}" presName="text_1" presStyleLbl="node1" presStyleIdx="0" presStyleCnt="5" custScaleX="88484" custScaleY="149640" custLinFactNeighborX="5700" custLinFactNeighborY="-37420">
        <dgm:presLayoutVars>
          <dgm:bulletEnabled val="1"/>
        </dgm:presLayoutVars>
      </dgm:prSet>
      <dgm:spPr/>
    </dgm:pt>
    <dgm:pt modelId="{503125F9-D6A0-415C-B9F6-434E75838D46}" type="pres">
      <dgm:prSet presAssocID="{7A451A76-9451-4B2D-B2F1-8600C4CDDFE1}" presName="accent_1" presStyleCnt="0"/>
      <dgm:spPr/>
    </dgm:pt>
    <dgm:pt modelId="{DFDE0A40-6D78-49D3-8861-CFB83CE5144E}" type="pres">
      <dgm:prSet presAssocID="{7A451A76-9451-4B2D-B2F1-8600C4CDDFE1}" presName="accentRepeatNode" presStyleLbl="solidFgAcc1" presStyleIdx="0" presStyleCnt="5" custScaleX="119712" custScaleY="119712" custLinFactNeighborX="-1593" custLinFactNeighborY="-14805"/>
      <dgm:spPr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67C18AE2-A90B-4209-9CCB-A2A50D8D90FA}" type="pres">
      <dgm:prSet presAssocID="{03191F5A-B312-4B7A-ABD0-C60D5E2D5E16}" presName="text_2" presStyleLbl="node1" presStyleIdx="1" presStyleCnt="5" custScaleX="89256" custScaleY="149640" custLinFactNeighborX="4422" custLinFactNeighborY="-11671">
        <dgm:presLayoutVars>
          <dgm:bulletEnabled val="1"/>
        </dgm:presLayoutVars>
      </dgm:prSet>
      <dgm:spPr/>
    </dgm:pt>
    <dgm:pt modelId="{945CFA4F-FA30-4EDD-AF57-14D70EDEAB94}" type="pres">
      <dgm:prSet presAssocID="{03191F5A-B312-4B7A-ABD0-C60D5E2D5E16}" presName="accent_2" presStyleCnt="0"/>
      <dgm:spPr/>
    </dgm:pt>
    <dgm:pt modelId="{36273573-2726-4811-8C39-60B1238BC255}" type="pres">
      <dgm:prSet presAssocID="{03191F5A-B312-4B7A-ABD0-C60D5E2D5E16}" presName="accentRepeatNode" presStyleLbl="solidFgAcc1" presStyleIdx="1" presStyleCnt="5" custScaleX="119712" custScaleY="119712" custLinFactNeighborX="3547" custLinFactNeighborY="-14057"/>
      <dgm:spPr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2EE68210-E80E-41FD-B8F3-29847CEAB220}" type="pres">
      <dgm:prSet presAssocID="{671C121B-3E58-4BBD-892C-BE8F833A7D4D}" presName="text_3" presStyleLbl="node1" presStyleIdx="2" presStyleCnt="5" custScaleX="87027" custScaleY="149640" custLinFactNeighborX="5080" custLinFactNeighborY="1031">
        <dgm:presLayoutVars>
          <dgm:bulletEnabled val="1"/>
        </dgm:presLayoutVars>
      </dgm:prSet>
      <dgm:spPr/>
    </dgm:pt>
    <dgm:pt modelId="{41276FBA-B11C-4043-9A7E-88B79FC79D91}" type="pres">
      <dgm:prSet presAssocID="{671C121B-3E58-4BBD-892C-BE8F833A7D4D}" presName="accent_3" presStyleCnt="0"/>
      <dgm:spPr/>
    </dgm:pt>
    <dgm:pt modelId="{5E2CC57F-00DE-4F94-8F77-12B59A8A7088}" type="pres">
      <dgm:prSet presAssocID="{671C121B-3E58-4BBD-892C-BE8F833A7D4D}" presName="accentRepeatNode" presStyleLbl="solidFgAcc1" presStyleIdx="2" presStyleCnt="5" custScaleX="119712" custScaleY="119712" custLinFactNeighborX="21173" custLinFactNeighborY="1323"/>
      <dgm:spPr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E2C219EE-EFD1-4469-90F8-7234645A464F}" type="pres">
      <dgm:prSet presAssocID="{7F3793DC-8CCF-4CEB-97DF-53C58627F49C}" presName="text_4" presStyleLbl="node1" presStyleIdx="3" presStyleCnt="5" custScaleX="89256" custScaleY="149640" custLinFactNeighborX="3084" custLinFactNeighborY="7242">
        <dgm:presLayoutVars>
          <dgm:bulletEnabled val="1"/>
        </dgm:presLayoutVars>
      </dgm:prSet>
      <dgm:spPr/>
    </dgm:pt>
    <dgm:pt modelId="{8DAD7D6A-5545-413D-97E5-82A0B69B93B4}" type="pres">
      <dgm:prSet presAssocID="{7F3793DC-8CCF-4CEB-97DF-53C58627F49C}" presName="accent_4" presStyleCnt="0"/>
      <dgm:spPr/>
    </dgm:pt>
    <dgm:pt modelId="{EEE2DD87-3847-4366-86FA-3A8F2BC278B2}" type="pres">
      <dgm:prSet presAssocID="{7F3793DC-8CCF-4CEB-97DF-53C58627F49C}" presName="accentRepeatNode" presStyleLbl="solidFgAcc1" presStyleIdx="3" presStyleCnt="5" custScaleX="119712" custScaleY="119712" custLinFactNeighborY="20869"/>
      <dgm:spPr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B8EDA3C2-F816-4FCC-8587-E95A96B35D98}" type="pres">
      <dgm:prSet presAssocID="{11723FE7-B83F-42F1-BBE4-9FB510ED0AEE}" presName="text_5" presStyleLbl="node1" presStyleIdx="4" presStyleCnt="5" custScaleX="88484" custScaleY="149640" custLinFactNeighborX="5700" custLinFactNeighborY="32991">
        <dgm:presLayoutVars>
          <dgm:bulletEnabled val="1"/>
        </dgm:presLayoutVars>
      </dgm:prSet>
      <dgm:spPr/>
    </dgm:pt>
    <dgm:pt modelId="{5481DD80-DE4F-48C4-B915-CCEE8EA9F333}" type="pres">
      <dgm:prSet presAssocID="{11723FE7-B83F-42F1-BBE4-9FB510ED0AEE}" presName="accent_5" presStyleCnt="0"/>
      <dgm:spPr/>
    </dgm:pt>
    <dgm:pt modelId="{FDF436CA-4274-435F-89AF-856EB07FE35C}" type="pres">
      <dgm:prSet presAssocID="{11723FE7-B83F-42F1-BBE4-9FB510ED0AEE}" presName="accentRepeatNode" presStyleLbl="solidFgAcc1" presStyleIdx="4" presStyleCnt="5" custScaleX="119712" custScaleY="119712" custLinFactNeighborY="15427"/>
      <dgm:spPr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</dgm:ptLst>
  <dgm:cxnLst>
    <dgm:cxn modelId="{5274801C-21C4-4D84-BAA0-FEE7A0DFC9AF}" srcId="{10566048-541C-47A5-8ADC-CD812CB6335C}" destId="{7F3793DC-8CCF-4CEB-97DF-53C58627F49C}" srcOrd="3" destOrd="0" parTransId="{AC52E487-C337-4262-829F-283EB4B3F3E9}" sibTransId="{73BED0B7-9737-4F66-9B2C-BF1371593A81}"/>
    <dgm:cxn modelId="{0907F339-DB5F-45F1-9C7A-40F9C6333827}" type="presOf" srcId="{7F3793DC-8CCF-4CEB-97DF-53C58627F49C}" destId="{E2C219EE-EFD1-4469-90F8-7234645A464F}" srcOrd="0" destOrd="0" presId="urn:microsoft.com/office/officeart/2008/layout/VerticalCurvedList"/>
    <dgm:cxn modelId="{8CC60F60-C30C-4304-B1A7-81E9A1A497CE}" srcId="{10566048-541C-47A5-8ADC-CD812CB6335C}" destId="{671C121B-3E58-4BBD-892C-BE8F833A7D4D}" srcOrd="2" destOrd="0" parTransId="{DE1D070C-A96C-485C-84CC-711D1B6BD059}" sibTransId="{AB682A80-57C3-4493-9990-D9A34987D8F5}"/>
    <dgm:cxn modelId="{B1EA2760-99B6-4739-8986-939D54AA7BBF}" srcId="{10566048-541C-47A5-8ADC-CD812CB6335C}" destId="{11723FE7-B83F-42F1-BBE4-9FB510ED0AEE}" srcOrd="4" destOrd="0" parTransId="{96E2E303-5EB2-4A7F-93BA-FDBADDCA494E}" sibTransId="{D66F8823-A071-4AE7-B5C6-DFA9650AF833}"/>
    <dgm:cxn modelId="{0B2B6342-D109-421D-BEB1-8EB3FAF9BA29}" srcId="{10566048-541C-47A5-8ADC-CD812CB6335C}" destId="{03191F5A-B312-4B7A-ABD0-C60D5E2D5E16}" srcOrd="1" destOrd="0" parTransId="{9C494F1C-EBE3-4648-8EC0-5BFC405B6E9B}" sibTransId="{F9D3AD0E-DD67-4DF7-8EBF-19F7E7A3D071}"/>
    <dgm:cxn modelId="{1FA19E8F-8210-46CA-88D6-94731475FCDB}" type="presOf" srcId="{BC6D987F-6000-4B9E-8AE5-A05B3D3AAB67}" destId="{6347399C-5757-4F88-8D72-0DA3893A0763}" srcOrd="0" destOrd="0" presId="urn:microsoft.com/office/officeart/2008/layout/VerticalCurvedList"/>
    <dgm:cxn modelId="{91955995-0111-407D-B686-15DD1FC94394}" type="presOf" srcId="{671C121B-3E58-4BBD-892C-BE8F833A7D4D}" destId="{2EE68210-E80E-41FD-B8F3-29847CEAB220}" srcOrd="0" destOrd="0" presId="urn:microsoft.com/office/officeart/2008/layout/VerticalCurvedList"/>
    <dgm:cxn modelId="{62DF98A2-C988-4439-BAEC-8C2C32A64BF7}" type="presOf" srcId="{03191F5A-B312-4B7A-ABD0-C60D5E2D5E16}" destId="{67C18AE2-A90B-4209-9CCB-A2A50D8D90FA}" srcOrd="0" destOrd="0" presId="urn:microsoft.com/office/officeart/2008/layout/VerticalCurvedList"/>
    <dgm:cxn modelId="{D91331A9-0E62-4C50-98D5-4F1DFE618C18}" srcId="{10566048-541C-47A5-8ADC-CD812CB6335C}" destId="{7A451A76-9451-4B2D-B2F1-8600C4CDDFE1}" srcOrd="0" destOrd="0" parTransId="{BCEF5612-DF74-44CE-87D1-31BC5AE217DC}" sibTransId="{BC6D987F-6000-4B9E-8AE5-A05B3D3AAB67}"/>
    <dgm:cxn modelId="{DAAE1BD7-4E37-4384-9E4D-3472B7973DD0}" type="presOf" srcId="{7A451A76-9451-4B2D-B2F1-8600C4CDDFE1}" destId="{F13F68BA-2735-48FD-9F97-BB2C5732CB6D}" srcOrd="0" destOrd="0" presId="urn:microsoft.com/office/officeart/2008/layout/VerticalCurvedList"/>
    <dgm:cxn modelId="{A7DFEBDE-AC7D-4AAD-AC35-AFF83338A023}" type="presOf" srcId="{10566048-541C-47A5-8ADC-CD812CB6335C}" destId="{6C12A6B7-2BD9-44E0-80F7-DC138796BD6F}" srcOrd="0" destOrd="0" presId="urn:microsoft.com/office/officeart/2008/layout/VerticalCurvedList"/>
    <dgm:cxn modelId="{A5F1A5F9-B4F9-465F-82A7-906283FA98AB}" type="presOf" srcId="{11723FE7-B83F-42F1-BBE4-9FB510ED0AEE}" destId="{B8EDA3C2-F816-4FCC-8587-E95A96B35D98}" srcOrd="0" destOrd="0" presId="urn:microsoft.com/office/officeart/2008/layout/VerticalCurvedList"/>
    <dgm:cxn modelId="{271F4911-AF1F-4F37-A646-ACF4EBC29F68}" type="presParOf" srcId="{6C12A6B7-2BD9-44E0-80F7-DC138796BD6F}" destId="{666091BD-B09C-430C-9C59-49C97F00BD41}" srcOrd="0" destOrd="0" presId="urn:microsoft.com/office/officeart/2008/layout/VerticalCurvedList"/>
    <dgm:cxn modelId="{6E39E4C6-9CFB-4EA9-AC8E-B1C8C1B13A95}" type="presParOf" srcId="{666091BD-B09C-430C-9C59-49C97F00BD41}" destId="{18CF7852-B54C-47A2-A03E-68223D01B818}" srcOrd="0" destOrd="0" presId="urn:microsoft.com/office/officeart/2008/layout/VerticalCurvedList"/>
    <dgm:cxn modelId="{64B47988-3283-4BFB-BD5F-F8141A46D2BD}" type="presParOf" srcId="{18CF7852-B54C-47A2-A03E-68223D01B818}" destId="{A01A2476-8108-4B20-81DF-3A870408FBFA}" srcOrd="0" destOrd="0" presId="urn:microsoft.com/office/officeart/2008/layout/VerticalCurvedList"/>
    <dgm:cxn modelId="{EB9036CE-667C-4CAF-8F63-61068BFC7B54}" type="presParOf" srcId="{18CF7852-B54C-47A2-A03E-68223D01B818}" destId="{6347399C-5757-4F88-8D72-0DA3893A0763}" srcOrd="1" destOrd="0" presId="urn:microsoft.com/office/officeart/2008/layout/VerticalCurvedList"/>
    <dgm:cxn modelId="{28B53C9F-E1F5-40FB-A0C1-F68086A24C78}" type="presParOf" srcId="{18CF7852-B54C-47A2-A03E-68223D01B818}" destId="{A7ECBBB5-0263-4AC0-82FE-C1B25CB4399A}" srcOrd="2" destOrd="0" presId="urn:microsoft.com/office/officeart/2008/layout/VerticalCurvedList"/>
    <dgm:cxn modelId="{CEE5629B-9EF2-4670-BF38-BF76BE228D13}" type="presParOf" srcId="{18CF7852-B54C-47A2-A03E-68223D01B818}" destId="{D61F945B-1DAF-464F-A7B6-48837FE9B453}" srcOrd="3" destOrd="0" presId="urn:microsoft.com/office/officeart/2008/layout/VerticalCurvedList"/>
    <dgm:cxn modelId="{358E4AFF-70FC-4506-8E73-3C22DAEBD217}" type="presParOf" srcId="{666091BD-B09C-430C-9C59-49C97F00BD41}" destId="{F13F68BA-2735-48FD-9F97-BB2C5732CB6D}" srcOrd="1" destOrd="0" presId="urn:microsoft.com/office/officeart/2008/layout/VerticalCurvedList"/>
    <dgm:cxn modelId="{F949C928-1713-43B1-AC54-F38E91704DA4}" type="presParOf" srcId="{666091BD-B09C-430C-9C59-49C97F00BD41}" destId="{503125F9-D6A0-415C-B9F6-434E75838D46}" srcOrd="2" destOrd="0" presId="urn:microsoft.com/office/officeart/2008/layout/VerticalCurvedList"/>
    <dgm:cxn modelId="{B46A710A-6536-4B64-8277-24CC15FDE19E}" type="presParOf" srcId="{503125F9-D6A0-415C-B9F6-434E75838D46}" destId="{DFDE0A40-6D78-49D3-8861-CFB83CE5144E}" srcOrd="0" destOrd="0" presId="urn:microsoft.com/office/officeart/2008/layout/VerticalCurvedList"/>
    <dgm:cxn modelId="{B48F2F07-315E-46EF-8BE4-9EAE94ECFDAA}" type="presParOf" srcId="{666091BD-B09C-430C-9C59-49C97F00BD41}" destId="{67C18AE2-A90B-4209-9CCB-A2A50D8D90FA}" srcOrd="3" destOrd="0" presId="urn:microsoft.com/office/officeart/2008/layout/VerticalCurvedList"/>
    <dgm:cxn modelId="{28477F1E-CAE1-4EE0-AC72-B858A9D7F7D5}" type="presParOf" srcId="{666091BD-B09C-430C-9C59-49C97F00BD41}" destId="{945CFA4F-FA30-4EDD-AF57-14D70EDEAB94}" srcOrd="4" destOrd="0" presId="urn:microsoft.com/office/officeart/2008/layout/VerticalCurvedList"/>
    <dgm:cxn modelId="{ADCE2A51-395F-4632-995B-50D9387FCB1D}" type="presParOf" srcId="{945CFA4F-FA30-4EDD-AF57-14D70EDEAB94}" destId="{36273573-2726-4811-8C39-60B1238BC255}" srcOrd="0" destOrd="0" presId="urn:microsoft.com/office/officeart/2008/layout/VerticalCurvedList"/>
    <dgm:cxn modelId="{20BC035B-90BE-4DEF-A66D-748E2D69512C}" type="presParOf" srcId="{666091BD-B09C-430C-9C59-49C97F00BD41}" destId="{2EE68210-E80E-41FD-B8F3-29847CEAB220}" srcOrd="5" destOrd="0" presId="urn:microsoft.com/office/officeart/2008/layout/VerticalCurvedList"/>
    <dgm:cxn modelId="{F0118F2F-8DE8-4D92-BB52-542C0C0C0B1F}" type="presParOf" srcId="{666091BD-B09C-430C-9C59-49C97F00BD41}" destId="{41276FBA-B11C-4043-9A7E-88B79FC79D91}" srcOrd="6" destOrd="0" presId="urn:microsoft.com/office/officeart/2008/layout/VerticalCurvedList"/>
    <dgm:cxn modelId="{105D4DC3-BABC-4C7E-BD64-1C3FA2C188FC}" type="presParOf" srcId="{41276FBA-B11C-4043-9A7E-88B79FC79D91}" destId="{5E2CC57F-00DE-4F94-8F77-12B59A8A7088}" srcOrd="0" destOrd="0" presId="urn:microsoft.com/office/officeart/2008/layout/VerticalCurvedList"/>
    <dgm:cxn modelId="{6F3B81A1-C0CF-40E1-9A4A-E0DCC5206F8C}" type="presParOf" srcId="{666091BD-B09C-430C-9C59-49C97F00BD41}" destId="{E2C219EE-EFD1-4469-90F8-7234645A464F}" srcOrd="7" destOrd="0" presId="urn:microsoft.com/office/officeart/2008/layout/VerticalCurvedList"/>
    <dgm:cxn modelId="{E71547B5-AF12-4D8B-BAFE-965AE7DCDBDD}" type="presParOf" srcId="{666091BD-B09C-430C-9C59-49C97F00BD41}" destId="{8DAD7D6A-5545-413D-97E5-82A0B69B93B4}" srcOrd="8" destOrd="0" presId="urn:microsoft.com/office/officeart/2008/layout/VerticalCurvedList"/>
    <dgm:cxn modelId="{542C5C0C-35B1-4023-899A-E52305168A61}" type="presParOf" srcId="{8DAD7D6A-5545-413D-97E5-82A0B69B93B4}" destId="{EEE2DD87-3847-4366-86FA-3A8F2BC278B2}" srcOrd="0" destOrd="0" presId="urn:microsoft.com/office/officeart/2008/layout/VerticalCurvedList"/>
    <dgm:cxn modelId="{4A0DC2C6-CFEF-4899-B147-22D7DC097EB7}" type="presParOf" srcId="{666091BD-B09C-430C-9C59-49C97F00BD41}" destId="{B8EDA3C2-F816-4FCC-8587-E95A96B35D98}" srcOrd="9" destOrd="0" presId="urn:microsoft.com/office/officeart/2008/layout/VerticalCurvedList"/>
    <dgm:cxn modelId="{CAC7A50A-EC29-4327-9D69-54A7AE603CC9}" type="presParOf" srcId="{666091BD-B09C-430C-9C59-49C97F00BD41}" destId="{5481DD80-DE4F-48C4-B915-CCEE8EA9F333}" srcOrd="10" destOrd="0" presId="urn:microsoft.com/office/officeart/2008/layout/VerticalCurvedList"/>
    <dgm:cxn modelId="{2F0C8FC6-0C47-4863-B24B-FE7696AEC809}" type="presParOf" srcId="{5481DD80-DE4F-48C4-B915-CCEE8EA9F333}" destId="{FDF436CA-4274-435F-89AF-856EB07FE3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66048-541C-47A5-8ADC-CD812CB6335C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451A76-9451-4B2D-B2F1-8600C4CDDFE1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2000" b="1" i="0" dirty="0">
              <a:latin typeface="Arial Narrow" pitchFamily="34" charset="0"/>
            </a:rPr>
            <a:t>Инновационные проекты, включенные в Государственную программу инновационного развития Республики Беларусь</a:t>
          </a:r>
          <a:endParaRPr lang="ru-RU" sz="20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CEF5612-DF74-44CE-87D1-31BC5AE217DC}" type="parTrans" cxnId="{D91331A9-0E62-4C50-98D5-4F1DFE618C18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BC6D987F-6000-4B9E-8AE5-A05B3D3AAB67}" type="sibTrans" cxnId="{D91331A9-0E62-4C50-98D5-4F1DFE618C18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671C121B-3E58-4BBD-892C-BE8F833A7D4D}">
      <dgm:prSet phldrT="[Текст]" custT="1"/>
      <dgm:spPr/>
      <dgm:t>
        <a:bodyPr lIns="180000" rIns="180000"/>
        <a:lstStyle/>
        <a:p>
          <a:pPr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dirty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2000" b="1" i="0" dirty="0">
              <a:latin typeface="Arial Narrow" panose="020B0606020202030204" pitchFamily="34" charset="0"/>
              <a:cs typeface="Times New Roman" panose="02020603050405020304" pitchFamily="18" charset="0"/>
            </a:rPr>
            <a:t>Материально-техническая база субъектов инновационной инфраструктуры, отраслевых лабораторий</a:t>
          </a:r>
          <a:endParaRPr lang="ru-RU" sz="20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E1D070C-A96C-485C-84CC-711D1B6BD059}" type="parTrans" cxnId="{8CC60F60-C30C-4304-B1A7-81E9A1A497CE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AB682A80-57C3-4493-9990-D9A34987D8F5}" type="sibTrans" cxnId="{8CC60F60-C30C-4304-B1A7-81E9A1A497CE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03191F5A-B312-4B7A-ABD0-C60D5E2D5E16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2000" b="1" i="0" dirty="0">
              <a:latin typeface="Arial Narrow" pitchFamily="34" charset="0"/>
              <a:cs typeface="Times New Roman" panose="02020603050405020304" pitchFamily="18" charset="0"/>
            </a:rPr>
            <a:t>Научно-исследовательские, опытно-конструкторские работы по созданию новой для Республики Беларусь продукции, технологии или услуги</a:t>
          </a:r>
          <a:endParaRPr lang="ru-RU" sz="2000" b="0" i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F9D3AD0E-DD67-4DF7-8EBF-19F7E7A3D071}" type="sibTrans" cxnId="{0B2B6342-D109-421D-BEB1-8EB3FAF9BA29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9C494F1C-EBE3-4648-8EC0-5BFC405B6E9B}" type="parTrans" cxnId="{0B2B6342-D109-421D-BEB1-8EB3FAF9BA29}">
      <dgm:prSet/>
      <dgm:spPr/>
      <dgm:t>
        <a:bodyPr/>
        <a:lstStyle/>
        <a:p>
          <a:pPr algn="just"/>
          <a:endParaRPr lang="ru-RU" sz="1500" b="0" i="0">
            <a:latin typeface="Arial Narrow" pitchFamily="34" charset="0"/>
          </a:endParaRPr>
        </a:p>
      </dgm:t>
    </dgm:pt>
    <dgm:pt modelId="{7F3793DC-8CCF-4CEB-97DF-53C58627F49C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2000" b="1" i="0" dirty="0">
              <a:latin typeface="Arial Narrow" pitchFamily="34" charset="0"/>
            </a:rPr>
            <a:t>Научные и научно-практические конференции, семинары, выставки научно-технических достижений</a:t>
          </a:r>
          <a:endParaRPr lang="ru-RU" sz="20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C52E487-C337-4262-829F-283EB4B3F3E9}" type="parTrans" cxnId="{5274801C-21C4-4D84-BAA0-FEE7A0DFC9AF}">
      <dgm:prSet/>
      <dgm:spPr/>
      <dgm:t>
        <a:bodyPr/>
        <a:lstStyle/>
        <a:p>
          <a:pPr algn="just"/>
          <a:endParaRPr lang="ru-RU"/>
        </a:p>
      </dgm:t>
    </dgm:pt>
    <dgm:pt modelId="{73BED0B7-9737-4F66-9B2C-BF1371593A81}" type="sibTrans" cxnId="{5274801C-21C4-4D84-BAA0-FEE7A0DFC9AF}">
      <dgm:prSet custLinFactNeighborX="571" custLinFactNeighborY="728"/>
      <dgm:spPr/>
      <dgm:t>
        <a:bodyPr/>
        <a:lstStyle/>
        <a:p>
          <a:pPr algn="just"/>
          <a:endParaRPr lang="ru-RU"/>
        </a:p>
      </dgm:t>
    </dgm:pt>
    <dgm:pt modelId="{11723FE7-B83F-42F1-BBE4-9FB510ED0AEE}">
      <dgm:prSet phldrT="[Текст]" custT="1"/>
      <dgm:spPr/>
      <dgm:t>
        <a:bodyPr lIns="180000" rIns="180000"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2000" b="1" dirty="0">
              <a:latin typeface="Arial Narrow" pitchFamily="34" charset="0"/>
            </a:rPr>
            <a:t>Мероприятия в сфере цифрового развития</a:t>
          </a:r>
          <a:endParaRPr lang="ru-RU" sz="2000" b="0" i="1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6E2E303-5EB2-4A7F-93BA-FDBADDCA494E}" type="parTrans" cxnId="{B1EA2760-99B6-4739-8986-939D54AA7BBF}">
      <dgm:prSet/>
      <dgm:spPr/>
      <dgm:t>
        <a:bodyPr/>
        <a:lstStyle/>
        <a:p>
          <a:pPr algn="just"/>
          <a:endParaRPr lang="ru-RU"/>
        </a:p>
      </dgm:t>
    </dgm:pt>
    <dgm:pt modelId="{D66F8823-A071-4AE7-B5C6-DFA9650AF833}" type="sibTrans" cxnId="{B1EA2760-99B6-4739-8986-939D54AA7BBF}">
      <dgm:prSet custLinFactNeighborX="571" custLinFactNeighborY="728"/>
      <dgm:spPr/>
      <dgm:t>
        <a:bodyPr/>
        <a:lstStyle/>
        <a:p>
          <a:pPr algn="just"/>
          <a:endParaRPr lang="ru-RU"/>
        </a:p>
      </dgm:t>
    </dgm:pt>
    <dgm:pt modelId="{6C12A6B7-2BD9-44E0-80F7-DC138796BD6F}" type="pres">
      <dgm:prSet presAssocID="{10566048-541C-47A5-8ADC-CD812CB6335C}" presName="Name0" presStyleCnt="0">
        <dgm:presLayoutVars>
          <dgm:chMax val="7"/>
          <dgm:chPref val="7"/>
          <dgm:dir/>
        </dgm:presLayoutVars>
      </dgm:prSet>
      <dgm:spPr/>
    </dgm:pt>
    <dgm:pt modelId="{666091BD-B09C-430C-9C59-49C97F00BD41}" type="pres">
      <dgm:prSet presAssocID="{10566048-541C-47A5-8ADC-CD812CB6335C}" presName="Name1" presStyleCnt="0"/>
      <dgm:spPr/>
    </dgm:pt>
    <dgm:pt modelId="{18CF7852-B54C-47A2-A03E-68223D01B818}" type="pres">
      <dgm:prSet presAssocID="{10566048-541C-47A5-8ADC-CD812CB6335C}" presName="cycle" presStyleCnt="0"/>
      <dgm:spPr/>
    </dgm:pt>
    <dgm:pt modelId="{A01A2476-8108-4B20-81DF-3A870408FBFA}" type="pres">
      <dgm:prSet presAssocID="{10566048-541C-47A5-8ADC-CD812CB6335C}" presName="srcNode" presStyleLbl="node1" presStyleIdx="0" presStyleCnt="5"/>
      <dgm:spPr/>
    </dgm:pt>
    <dgm:pt modelId="{6347399C-5757-4F88-8D72-0DA3893A0763}" type="pres">
      <dgm:prSet presAssocID="{10566048-541C-47A5-8ADC-CD812CB6335C}" presName="conn" presStyleLbl="parChTrans1D2" presStyleIdx="0" presStyleCnt="1" custLinFactNeighborX="571" custLinFactNeighborY="728"/>
      <dgm:spPr/>
    </dgm:pt>
    <dgm:pt modelId="{A7ECBBB5-0263-4AC0-82FE-C1B25CB4399A}" type="pres">
      <dgm:prSet presAssocID="{10566048-541C-47A5-8ADC-CD812CB6335C}" presName="extraNode" presStyleLbl="node1" presStyleIdx="0" presStyleCnt="5"/>
      <dgm:spPr/>
    </dgm:pt>
    <dgm:pt modelId="{D61F945B-1DAF-464F-A7B6-48837FE9B453}" type="pres">
      <dgm:prSet presAssocID="{10566048-541C-47A5-8ADC-CD812CB6335C}" presName="dstNode" presStyleLbl="node1" presStyleIdx="0" presStyleCnt="5"/>
      <dgm:spPr/>
    </dgm:pt>
    <dgm:pt modelId="{F13F68BA-2735-48FD-9F97-BB2C5732CB6D}" type="pres">
      <dgm:prSet presAssocID="{7A451A76-9451-4B2D-B2F1-8600C4CDDFE1}" presName="text_1" presStyleLbl="node1" presStyleIdx="0" presStyleCnt="5" custScaleX="88484" custScaleY="149640" custLinFactNeighborX="5700" custLinFactNeighborY="-37420">
        <dgm:presLayoutVars>
          <dgm:bulletEnabled val="1"/>
        </dgm:presLayoutVars>
      </dgm:prSet>
      <dgm:spPr/>
    </dgm:pt>
    <dgm:pt modelId="{503125F9-D6A0-415C-B9F6-434E75838D46}" type="pres">
      <dgm:prSet presAssocID="{7A451A76-9451-4B2D-B2F1-8600C4CDDFE1}" presName="accent_1" presStyleCnt="0"/>
      <dgm:spPr/>
    </dgm:pt>
    <dgm:pt modelId="{DFDE0A40-6D78-49D3-8861-CFB83CE5144E}" type="pres">
      <dgm:prSet presAssocID="{7A451A76-9451-4B2D-B2F1-8600C4CDDFE1}" presName="accentRepeatNode" presStyleLbl="solidFgAcc1" presStyleIdx="0" presStyleCnt="5" custScaleX="119712" custScaleY="119712" custLinFactNeighborX="-1593" custLinFactNeighborY="-14805"/>
      <dgm:spPr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67C18AE2-A90B-4209-9CCB-A2A50D8D90FA}" type="pres">
      <dgm:prSet presAssocID="{03191F5A-B312-4B7A-ABD0-C60D5E2D5E16}" presName="text_2" presStyleLbl="node1" presStyleIdx="1" presStyleCnt="5" custScaleX="89256" custScaleY="149640" custLinFactNeighborX="4422" custLinFactNeighborY="-11671">
        <dgm:presLayoutVars>
          <dgm:bulletEnabled val="1"/>
        </dgm:presLayoutVars>
      </dgm:prSet>
      <dgm:spPr/>
    </dgm:pt>
    <dgm:pt modelId="{945CFA4F-FA30-4EDD-AF57-14D70EDEAB94}" type="pres">
      <dgm:prSet presAssocID="{03191F5A-B312-4B7A-ABD0-C60D5E2D5E16}" presName="accent_2" presStyleCnt="0"/>
      <dgm:spPr/>
    </dgm:pt>
    <dgm:pt modelId="{36273573-2726-4811-8C39-60B1238BC255}" type="pres">
      <dgm:prSet presAssocID="{03191F5A-B312-4B7A-ABD0-C60D5E2D5E16}" presName="accentRepeatNode" presStyleLbl="solidFgAcc1" presStyleIdx="1" presStyleCnt="5" custScaleX="119712" custScaleY="119712" custLinFactNeighborX="3547" custLinFactNeighborY="-14057"/>
      <dgm:spPr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2EE68210-E80E-41FD-B8F3-29847CEAB220}" type="pres">
      <dgm:prSet presAssocID="{671C121B-3E58-4BBD-892C-BE8F833A7D4D}" presName="text_3" presStyleLbl="node1" presStyleIdx="2" presStyleCnt="5" custScaleX="87027" custScaleY="149640" custLinFactNeighborX="5080" custLinFactNeighborY="1031">
        <dgm:presLayoutVars>
          <dgm:bulletEnabled val="1"/>
        </dgm:presLayoutVars>
      </dgm:prSet>
      <dgm:spPr/>
    </dgm:pt>
    <dgm:pt modelId="{41276FBA-B11C-4043-9A7E-88B79FC79D91}" type="pres">
      <dgm:prSet presAssocID="{671C121B-3E58-4BBD-892C-BE8F833A7D4D}" presName="accent_3" presStyleCnt="0"/>
      <dgm:spPr/>
    </dgm:pt>
    <dgm:pt modelId="{5E2CC57F-00DE-4F94-8F77-12B59A8A7088}" type="pres">
      <dgm:prSet presAssocID="{671C121B-3E58-4BBD-892C-BE8F833A7D4D}" presName="accentRepeatNode" presStyleLbl="solidFgAcc1" presStyleIdx="2" presStyleCnt="5" custScaleX="119712" custScaleY="119712" custLinFactNeighborX="5544" custLinFactNeighborY="1323"/>
      <dgm:spPr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E2C219EE-EFD1-4469-90F8-7234645A464F}" type="pres">
      <dgm:prSet presAssocID="{7F3793DC-8CCF-4CEB-97DF-53C58627F49C}" presName="text_4" presStyleLbl="node1" presStyleIdx="3" presStyleCnt="5" custScaleX="89256" custScaleY="149640" custLinFactNeighborX="3084" custLinFactNeighborY="13766">
        <dgm:presLayoutVars>
          <dgm:bulletEnabled val="1"/>
        </dgm:presLayoutVars>
      </dgm:prSet>
      <dgm:spPr/>
    </dgm:pt>
    <dgm:pt modelId="{8DAD7D6A-5545-413D-97E5-82A0B69B93B4}" type="pres">
      <dgm:prSet presAssocID="{7F3793DC-8CCF-4CEB-97DF-53C58627F49C}" presName="accent_4" presStyleCnt="0"/>
      <dgm:spPr/>
    </dgm:pt>
    <dgm:pt modelId="{EEE2DD87-3847-4366-86FA-3A8F2BC278B2}" type="pres">
      <dgm:prSet presAssocID="{7F3793DC-8CCF-4CEB-97DF-53C58627F49C}" presName="accentRepeatNode" presStyleLbl="solidFgAcc1" presStyleIdx="3" presStyleCnt="5" custScaleX="119712" custScaleY="119712" custLinFactNeighborY="20869"/>
      <dgm:spPr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  <dgm:pt modelId="{B8EDA3C2-F816-4FCC-8587-E95A96B35D98}" type="pres">
      <dgm:prSet presAssocID="{11723FE7-B83F-42F1-BBE4-9FB510ED0AEE}" presName="text_5" presStyleLbl="node1" presStyleIdx="4" presStyleCnt="5" custScaleX="88484" custScaleY="149640" custLinFactNeighborX="5700" custLinFactNeighborY="32991">
        <dgm:presLayoutVars>
          <dgm:bulletEnabled val="1"/>
        </dgm:presLayoutVars>
      </dgm:prSet>
      <dgm:spPr/>
    </dgm:pt>
    <dgm:pt modelId="{5481DD80-DE4F-48C4-B915-CCEE8EA9F333}" type="pres">
      <dgm:prSet presAssocID="{11723FE7-B83F-42F1-BBE4-9FB510ED0AEE}" presName="accent_5" presStyleCnt="0"/>
      <dgm:spPr/>
    </dgm:pt>
    <dgm:pt modelId="{FDF436CA-4274-435F-89AF-856EB07FE35C}" type="pres">
      <dgm:prSet presAssocID="{11723FE7-B83F-42F1-BBE4-9FB510ED0AEE}" presName="accentRepeatNode" presStyleLbl="solidFgAcc1" presStyleIdx="4" presStyleCnt="5" custScaleX="119712" custScaleY="119712" custLinFactNeighborY="15427"/>
      <dgm:spPr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gm:spPr>
    </dgm:pt>
  </dgm:ptLst>
  <dgm:cxnLst>
    <dgm:cxn modelId="{E5A4D00C-8721-4AA1-8FAB-30202FC9D2F3}" type="presOf" srcId="{671C121B-3E58-4BBD-892C-BE8F833A7D4D}" destId="{2EE68210-E80E-41FD-B8F3-29847CEAB220}" srcOrd="0" destOrd="0" presId="urn:microsoft.com/office/officeart/2008/layout/VerticalCurvedList"/>
    <dgm:cxn modelId="{5274801C-21C4-4D84-BAA0-FEE7A0DFC9AF}" srcId="{10566048-541C-47A5-8ADC-CD812CB6335C}" destId="{7F3793DC-8CCF-4CEB-97DF-53C58627F49C}" srcOrd="3" destOrd="0" parTransId="{AC52E487-C337-4262-829F-283EB4B3F3E9}" sibTransId="{73BED0B7-9737-4F66-9B2C-BF1371593A81}"/>
    <dgm:cxn modelId="{7DEC4D27-65A1-49BA-B408-53559CF627C8}" type="presOf" srcId="{7A451A76-9451-4B2D-B2F1-8600C4CDDFE1}" destId="{F13F68BA-2735-48FD-9F97-BB2C5732CB6D}" srcOrd="0" destOrd="0" presId="urn:microsoft.com/office/officeart/2008/layout/VerticalCurvedList"/>
    <dgm:cxn modelId="{F0C5C82A-113C-4EBB-90FB-174C87836538}" type="presOf" srcId="{03191F5A-B312-4B7A-ABD0-C60D5E2D5E16}" destId="{67C18AE2-A90B-4209-9CCB-A2A50D8D90FA}" srcOrd="0" destOrd="0" presId="urn:microsoft.com/office/officeart/2008/layout/VerticalCurvedList"/>
    <dgm:cxn modelId="{F310DD34-952F-48DC-8D57-EFF11E21787E}" type="presOf" srcId="{7F3793DC-8CCF-4CEB-97DF-53C58627F49C}" destId="{E2C219EE-EFD1-4469-90F8-7234645A464F}" srcOrd="0" destOrd="0" presId="urn:microsoft.com/office/officeart/2008/layout/VerticalCurvedList"/>
    <dgm:cxn modelId="{8CC60F60-C30C-4304-B1A7-81E9A1A497CE}" srcId="{10566048-541C-47A5-8ADC-CD812CB6335C}" destId="{671C121B-3E58-4BBD-892C-BE8F833A7D4D}" srcOrd="2" destOrd="0" parTransId="{DE1D070C-A96C-485C-84CC-711D1B6BD059}" sibTransId="{AB682A80-57C3-4493-9990-D9A34987D8F5}"/>
    <dgm:cxn modelId="{B1EA2760-99B6-4739-8986-939D54AA7BBF}" srcId="{10566048-541C-47A5-8ADC-CD812CB6335C}" destId="{11723FE7-B83F-42F1-BBE4-9FB510ED0AEE}" srcOrd="4" destOrd="0" parTransId="{96E2E303-5EB2-4A7F-93BA-FDBADDCA494E}" sibTransId="{D66F8823-A071-4AE7-B5C6-DFA9650AF833}"/>
    <dgm:cxn modelId="{0B2B6342-D109-421D-BEB1-8EB3FAF9BA29}" srcId="{10566048-541C-47A5-8ADC-CD812CB6335C}" destId="{03191F5A-B312-4B7A-ABD0-C60D5E2D5E16}" srcOrd="1" destOrd="0" parTransId="{9C494F1C-EBE3-4648-8EC0-5BFC405B6E9B}" sibTransId="{F9D3AD0E-DD67-4DF7-8EBF-19F7E7A3D071}"/>
    <dgm:cxn modelId="{E4E2F67A-F336-4690-8770-799EC8FAE877}" type="presOf" srcId="{11723FE7-B83F-42F1-BBE4-9FB510ED0AEE}" destId="{B8EDA3C2-F816-4FCC-8587-E95A96B35D98}" srcOrd="0" destOrd="0" presId="urn:microsoft.com/office/officeart/2008/layout/VerticalCurvedList"/>
    <dgm:cxn modelId="{D91331A9-0E62-4C50-98D5-4F1DFE618C18}" srcId="{10566048-541C-47A5-8ADC-CD812CB6335C}" destId="{7A451A76-9451-4B2D-B2F1-8600C4CDDFE1}" srcOrd="0" destOrd="0" parTransId="{BCEF5612-DF74-44CE-87D1-31BC5AE217DC}" sibTransId="{BC6D987F-6000-4B9E-8AE5-A05B3D3AAB67}"/>
    <dgm:cxn modelId="{8D185ACA-05C4-4976-AA69-EA62A268B8BF}" type="presOf" srcId="{BC6D987F-6000-4B9E-8AE5-A05B3D3AAB67}" destId="{6347399C-5757-4F88-8D72-0DA3893A0763}" srcOrd="0" destOrd="0" presId="urn:microsoft.com/office/officeart/2008/layout/VerticalCurvedList"/>
    <dgm:cxn modelId="{57D52FF6-33C1-45B5-B798-D4EE61624609}" type="presOf" srcId="{10566048-541C-47A5-8ADC-CD812CB6335C}" destId="{6C12A6B7-2BD9-44E0-80F7-DC138796BD6F}" srcOrd="0" destOrd="0" presId="urn:microsoft.com/office/officeart/2008/layout/VerticalCurvedList"/>
    <dgm:cxn modelId="{35F6F733-9F93-41D7-8FC1-39D6BC40C217}" type="presParOf" srcId="{6C12A6B7-2BD9-44E0-80F7-DC138796BD6F}" destId="{666091BD-B09C-430C-9C59-49C97F00BD41}" srcOrd="0" destOrd="0" presId="urn:microsoft.com/office/officeart/2008/layout/VerticalCurvedList"/>
    <dgm:cxn modelId="{F5C90B65-258C-429C-AA7A-5A4A21197B39}" type="presParOf" srcId="{666091BD-B09C-430C-9C59-49C97F00BD41}" destId="{18CF7852-B54C-47A2-A03E-68223D01B818}" srcOrd="0" destOrd="0" presId="urn:microsoft.com/office/officeart/2008/layout/VerticalCurvedList"/>
    <dgm:cxn modelId="{D13884D8-688C-4586-A8F0-6DA79E20092E}" type="presParOf" srcId="{18CF7852-B54C-47A2-A03E-68223D01B818}" destId="{A01A2476-8108-4B20-81DF-3A870408FBFA}" srcOrd="0" destOrd="0" presId="urn:microsoft.com/office/officeart/2008/layout/VerticalCurvedList"/>
    <dgm:cxn modelId="{3B9F0257-434E-45BA-ABA9-BF130A4DFAB6}" type="presParOf" srcId="{18CF7852-B54C-47A2-A03E-68223D01B818}" destId="{6347399C-5757-4F88-8D72-0DA3893A0763}" srcOrd="1" destOrd="0" presId="urn:microsoft.com/office/officeart/2008/layout/VerticalCurvedList"/>
    <dgm:cxn modelId="{740CA790-5539-4DA0-BB42-44B73E4AF9E2}" type="presParOf" srcId="{18CF7852-B54C-47A2-A03E-68223D01B818}" destId="{A7ECBBB5-0263-4AC0-82FE-C1B25CB4399A}" srcOrd="2" destOrd="0" presId="urn:microsoft.com/office/officeart/2008/layout/VerticalCurvedList"/>
    <dgm:cxn modelId="{FC42EEF4-A568-44FE-AF9B-112B9108C2C9}" type="presParOf" srcId="{18CF7852-B54C-47A2-A03E-68223D01B818}" destId="{D61F945B-1DAF-464F-A7B6-48837FE9B453}" srcOrd="3" destOrd="0" presId="urn:microsoft.com/office/officeart/2008/layout/VerticalCurvedList"/>
    <dgm:cxn modelId="{0DB4C0E4-8266-4339-B2F0-9CE591E41C6C}" type="presParOf" srcId="{666091BD-B09C-430C-9C59-49C97F00BD41}" destId="{F13F68BA-2735-48FD-9F97-BB2C5732CB6D}" srcOrd="1" destOrd="0" presId="urn:microsoft.com/office/officeart/2008/layout/VerticalCurvedList"/>
    <dgm:cxn modelId="{7802467B-E602-4AA7-8068-A05DD8A85EF0}" type="presParOf" srcId="{666091BD-B09C-430C-9C59-49C97F00BD41}" destId="{503125F9-D6A0-415C-B9F6-434E75838D46}" srcOrd="2" destOrd="0" presId="urn:microsoft.com/office/officeart/2008/layout/VerticalCurvedList"/>
    <dgm:cxn modelId="{CE9D0ED6-09DE-4701-BEEA-555A6D683AA4}" type="presParOf" srcId="{503125F9-D6A0-415C-B9F6-434E75838D46}" destId="{DFDE0A40-6D78-49D3-8861-CFB83CE5144E}" srcOrd="0" destOrd="0" presId="urn:microsoft.com/office/officeart/2008/layout/VerticalCurvedList"/>
    <dgm:cxn modelId="{9278583E-5540-437E-8DAA-9B211FEFA118}" type="presParOf" srcId="{666091BD-B09C-430C-9C59-49C97F00BD41}" destId="{67C18AE2-A90B-4209-9CCB-A2A50D8D90FA}" srcOrd="3" destOrd="0" presId="urn:microsoft.com/office/officeart/2008/layout/VerticalCurvedList"/>
    <dgm:cxn modelId="{FC07C961-0C0C-48A6-B0D1-3E28A6456982}" type="presParOf" srcId="{666091BD-B09C-430C-9C59-49C97F00BD41}" destId="{945CFA4F-FA30-4EDD-AF57-14D70EDEAB94}" srcOrd="4" destOrd="0" presId="urn:microsoft.com/office/officeart/2008/layout/VerticalCurvedList"/>
    <dgm:cxn modelId="{0696AFC1-BF0B-4157-99DA-7009624414BF}" type="presParOf" srcId="{945CFA4F-FA30-4EDD-AF57-14D70EDEAB94}" destId="{36273573-2726-4811-8C39-60B1238BC255}" srcOrd="0" destOrd="0" presId="urn:microsoft.com/office/officeart/2008/layout/VerticalCurvedList"/>
    <dgm:cxn modelId="{BDF8777E-80B6-4D68-86F0-50E486D69940}" type="presParOf" srcId="{666091BD-B09C-430C-9C59-49C97F00BD41}" destId="{2EE68210-E80E-41FD-B8F3-29847CEAB220}" srcOrd="5" destOrd="0" presId="urn:microsoft.com/office/officeart/2008/layout/VerticalCurvedList"/>
    <dgm:cxn modelId="{B18A456A-3A24-49AE-9725-20ACB8B7C68C}" type="presParOf" srcId="{666091BD-B09C-430C-9C59-49C97F00BD41}" destId="{41276FBA-B11C-4043-9A7E-88B79FC79D91}" srcOrd="6" destOrd="0" presId="urn:microsoft.com/office/officeart/2008/layout/VerticalCurvedList"/>
    <dgm:cxn modelId="{4A5F8B36-C1BF-46FC-B4A1-1A706C795D21}" type="presParOf" srcId="{41276FBA-B11C-4043-9A7E-88B79FC79D91}" destId="{5E2CC57F-00DE-4F94-8F77-12B59A8A7088}" srcOrd="0" destOrd="0" presId="urn:microsoft.com/office/officeart/2008/layout/VerticalCurvedList"/>
    <dgm:cxn modelId="{C0B1214C-3008-41BC-90EF-6C9D0C2A2935}" type="presParOf" srcId="{666091BD-B09C-430C-9C59-49C97F00BD41}" destId="{E2C219EE-EFD1-4469-90F8-7234645A464F}" srcOrd="7" destOrd="0" presId="urn:microsoft.com/office/officeart/2008/layout/VerticalCurvedList"/>
    <dgm:cxn modelId="{4293DBDF-8A5E-4BB1-B23C-FCBE8F672867}" type="presParOf" srcId="{666091BD-B09C-430C-9C59-49C97F00BD41}" destId="{8DAD7D6A-5545-413D-97E5-82A0B69B93B4}" srcOrd="8" destOrd="0" presId="urn:microsoft.com/office/officeart/2008/layout/VerticalCurvedList"/>
    <dgm:cxn modelId="{C93FF588-82D9-4851-A290-3639BB570731}" type="presParOf" srcId="{8DAD7D6A-5545-413D-97E5-82A0B69B93B4}" destId="{EEE2DD87-3847-4366-86FA-3A8F2BC278B2}" srcOrd="0" destOrd="0" presId="urn:microsoft.com/office/officeart/2008/layout/VerticalCurvedList"/>
    <dgm:cxn modelId="{1265512F-129F-4532-844B-CB6A99E25CFE}" type="presParOf" srcId="{666091BD-B09C-430C-9C59-49C97F00BD41}" destId="{B8EDA3C2-F816-4FCC-8587-E95A96B35D98}" srcOrd="9" destOrd="0" presId="urn:microsoft.com/office/officeart/2008/layout/VerticalCurvedList"/>
    <dgm:cxn modelId="{83237878-1F98-4F8C-AA73-DF873B7DAB57}" type="presParOf" srcId="{666091BD-B09C-430C-9C59-49C97F00BD41}" destId="{5481DD80-DE4F-48C4-B915-CCEE8EA9F333}" srcOrd="10" destOrd="0" presId="urn:microsoft.com/office/officeart/2008/layout/VerticalCurvedList"/>
    <dgm:cxn modelId="{F52FB13A-1BC8-49BD-9C0E-766DF3C4B4A3}" type="presParOf" srcId="{5481DD80-DE4F-48C4-B915-CCEE8EA9F333}" destId="{FDF436CA-4274-435F-89AF-856EB07FE3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B99A6-DBDA-4318-87BD-46FE6F591491}" type="doc">
      <dgm:prSet loTypeId="urn:microsoft.com/office/officeart/2005/8/layout/radial3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FE9B2C9-9123-4424-8FE6-953C4997B831}">
      <dgm:prSet phldrT="[Текст]"/>
      <dgm:spPr/>
      <dgm:t>
        <a:bodyPr/>
        <a:lstStyle/>
        <a:p>
          <a:r>
            <a:rPr lang="ru-RU" b="1" dirty="0">
              <a:solidFill>
                <a:srgbClr val="7030A0"/>
              </a:solidFill>
              <a:latin typeface="Arial Narrow" pitchFamily="34" charset="0"/>
            </a:rPr>
            <a:t>Сохранение и умножение человеческого капитала </a:t>
          </a:r>
        </a:p>
      </dgm:t>
    </dgm:pt>
    <dgm:pt modelId="{45020E79-8C43-4FF1-8EAF-B20F4D1BED38}" type="parTrans" cxnId="{0A1C6FD9-5534-45C2-A910-52F0707075C3}">
      <dgm:prSet/>
      <dgm:spPr/>
      <dgm:t>
        <a:bodyPr/>
        <a:lstStyle/>
        <a:p>
          <a:endParaRPr lang="ru-RU"/>
        </a:p>
      </dgm:t>
    </dgm:pt>
    <dgm:pt modelId="{91A7D7BF-CAF3-4200-9792-5BCAF7AA8BCB}" type="sibTrans" cxnId="{0A1C6FD9-5534-45C2-A910-52F0707075C3}">
      <dgm:prSet/>
      <dgm:spPr/>
      <dgm:t>
        <a:bodyPr/>
        <a:lstStyle/>
        <a:p>
          <a:endParaRPr lang="ru-RU"/>
        </a:p>
      </dgm:t>
    </dgm:pt>
    <dgm:pt modelId="{AA461D63-7DA8-4186-ABAE-01577845F315}">
      <dgm:prSet phldrT="[Текст]" custT="1"/>
      <dgm:spPr/>
      <dgm:t>
        <a:bodyPr/>
        <a:lstStyle/>
        <a:p>
          <a:r>
            <a:rPr lang="ru-RU" sz="1200" b="1" dirty="0">
              <a:latin typeface="Arial Narrow" pitchFamily="34" charset="0"/>
            </a:rPr>
            <a:t>Комплексная модернизация, </a:t>
          </a:r>
          <a:r>
            <a:rPr lang="ru-RU" sz="1200" b="1" dirty="0" err="1">
              <a:latin typeface="Arial Narrow" pitchFamily="34" charset="0"/>
            </a:rPr>
            <a:t>цифровизация</a:t>
          </a:r>
          <a:r>
            <a:rPr lang="ru-RU" sz="1200" b="1" dirty="0">
              <a:latin typeface="Arial Narrow" pitchFamily="34" charset="0"/>
            </a:rPr>
            <a:t> всех сфер и отраслей</a:t>
          </a:r>
        </a:p>
        <a:p>
          <a:endParaRPr lang="ru-RU" sz="1200" dirty="0"/>
        </a:p>
      </dgm:t>
    </dgm:pt>
    <dgm:pt modelId="{7B935DE4-5D38-4535-87B6-43303CC37333}" type="parTrans" cxnId="{6D865CF7-5EBE-40C2-9282-59B0AD21BDAA}">
      <dgm:prSet/>
      <dgm:spPr/>
      <dgm:t>
        <a:bodyPr/>
        <a:lstStyle/>
        <a:p>
          <a:endParaRPr lang="ru-RU"/>
        </a:p>
      </dgm:t>
    </dgm:pt>
    <dgm:pt modelId="{06B27910-50B9-4FF9-B3D6-50776C2FD3FE}" type="sibTrans" cxnId="{6D865CF7-5EBE-40C2-9282-59B0AD21BDAA}">
      <dgm:prSet/>
      <dgm:spPr/>
      <dgm:t>
        <a:bodyPr/>
        <a:lstStyle/>
        <a:p>
          <a:endParaRPr lang="ru-RU"/>
        </a:p>
      </dgm:t>
    </dgm:pt>
    <dgm:pt modelId="{7F51E9B0-9E46-4A6F-9924-B03D6FCA0C3D}">
      <dgm:prSet phldrT="[Текст]"/>
      <dgm:spPr/>
      <dgm:t>
        <a:bodyPr/>
        <a:lstStyle/>
        <a:p>
          <a:r>
            <a:rPr lang="ru-RU" b="1" dirty="0">
              <a:latin typeface="Arial Narrow" pitchFamily="34" charset="0"/>
            </a:rPr>
            <a:t>Обеспечение экологически благоприятных условий для населения</a:t>
          </a:r>
          <a:endParaRPr lang="ru-RU" dirty="0"/>
        </a:p>
      </dgm:t>
    </dgm:pt>
    <dgm:pt modelId="{D8B430E8-AD84-4AAF-922E-D8E8BD5656F2}" type="sibTrans" cxnId="{3D60D32D-6984-4AD1-81B4-CE298FB4621B}">
      <dgm:prSet/>
      <dgm:spPr/>
      <dgm:t>
        <a:bodyPr/>
        <a:lstStyle/>
        <a:p>
          <a:endParaRPr lang="ru-RU"/>
        </a:p>
      </dgm:t>
    </dgm:pt>
    <dgm:pt modelId="{1134BF6F-C48F-4857-8134-429A16EE58E7}" type="parTrans" cxnId="{3D60D32D-6984-4AD1-81B4-CE298FB4621B}">
      <dgm:prSet/>
      <dgm:spPr/>
      <dgm:t>
        <a:bodyPr/>
        <a:lstStyle/>
        <a:p>
          <a:endParaRPr lang="ru-RU"/>
        </a:p>
      </dgm:t>
    </dgm:pt>
    <dgm:pt modelId="{26C483F2-2149-4BE6-BF03-1CB76DD783B6}">
      <dgm:prSet phldrT="[Текст]" custT="1"/>
      <dgm:spPr/>
      <dgm:t>
        <a:bodyPr/>
        <a:lstStyle/>
        <a:p>
          <a:endParaRPr lang="ru-RU" sz="1200" b="1" dirty="0">
            <a:latin typeface="Arial Narrow" pitchFamily="34" charset="0"/>
          </a:endParaRPr>
        </a:p>
        <a:p>
          <a:r>
            <a:rPr lang="ru-RU" sz="1200" b="1" dirty="0">
              <a:latin typeface="Arial Narrow" pitchFamily="34" charset="0"/>
            </a:rPr>
            <a:t>Повышение устойчивости развития сельских </a:t>
          </a:r>
          <a:br>
            <a:rPr lang="ru-RU" sz="1200" b="1" dirty="0">
              <a:latin typeface="Arial Narrow" pitchFamily="34" charset="0"/>
            </a:rPr>
          </a:br>
          <a:r>
            <a:rPr lang="ru-RU" sz="1200" b="1" dirty="0">
              <a:latin typeface="Arial Narrow" pitchFamily="34" charset="0"/>
            </a:rPr>
            <a:t>территорий</a:t>
          </a:r>
          <a:endParaRPr lang="ru-RU" sz="1200" dirty="0"/>
        </a:p>
      </dgm:t>
    </dgm:pt>
    <dgm:pt modelId="{E4845314-DA1C-471B-9AF6-AB73A7886A87}" type="sibTrans" cxnId="{76C48610-953A-4CC3-88D0-19AD8D83712A}">
      <dgm:prSet/>
      <dgm:spPr/>
      <dgm:t>
        <a:bodyPr/>
        <a:lstStyle/>
        <a:p>
          <a:endParaRPr lang="ru-RU"/>
        </a:p>
      </dgm:t>
    </dgm:pt>
    <dgm:pt modelId="{15BB3FBB-6A9B-4CA9-9DFF-93B81C944DCE}" type="parTrans" cxnId="{76C48610-953A-4CC3-88D0-19AD8D83712A}">
      <dgm:prSet/>
      <dgm:spPr/>
      <dgm:t>
        <a:bodyPr/>
        <a:lstStyle/>
        <a:p>
          <a:endParaRPr lang="ru-RU"/>
        </a:p>
      </dgm:t>
    </dgm:pt>
    <dgm:pt modelId="{6DD90222-704A-4CEE-876E-26AB25D6BA5B}">
      <dgm:prSet phldrT="[Текст]" custT="1"/>
      <dgm:spPr/>
      <dgm:t>
        <a:bodyPr/>
        <a:lstStyle/>
        <a:p>
          <a:r>
            <a:rPr lang="ru-RU" sz="1200" b="1" dirty="0">
              <a:latin typeface="Arial Narrow" pitchFamily="34" charset="0"/>
            </a:rPr>
            <a:t>Развитие </a:t>
          </a:r>
          <a:r>
            <a:rPr lang="ru-RU" sz="1200" b="1" dirty="0" err="1">
              <a:latin typeface="Arial Narrow" pitchFamily="34" charset="0"/>
            </a:rPr>
            <a:t>предпринима-тельской</a:t>
          </a:r>
          <a:r>
            <a:rPr lang="ru-RU" sz="1200" b="1" dirty="0">
              <a:latin typeface="Arial Narrow" pitchFamily="34" charset="0"/>
            </a:rPr>
            <a:t> и инновационной среды</a:t>
          </a:r>
          <a:endParaRPr lang="ru-RU" sz="1200" dirty="0"/>
        </a:p>
      </dgm:t>
    </dgm:pt>
    <dgm:pt modelId="{C15FE4B0-ED84-4FF5-8090-A1060812CED5}" type="sibTrans" cxnId="{D0CA8AF3-1503-4150-8F57-EFE48CE6C28D}">
      <dgm:prSet/>
      <dgm:spPr/>
      <dgm:t>
        <a:bodyPr/>
        <a:lstStyle/>
        <a:p>
          <a:endParaRPr lang="ru-RU"/>
        </a:p>
      </dgm:t>
    </dgm:pt>
    <dgm:pt modelId="{1B0333A9-2652-4335-9EDF-2AA7DAA74C78}" type="parTrans" cxnId="{D0CA8AF3-1503-4150-8F57-EFE48CE6C28D}">
      <dgm:prSet/>
      <dgm:spPr/>
      <dgm:t>
        <a:bodyPr/>
        <a:lstStyle/>
        <a:p>
          <a:endParaRPr lang="ru-RU"/>
        </a:p>
      </dgm:t>
    </dgm:pt>
    <dgm:pt modelId="{38D3687D-FC79-4264-8935-70F65B1F6157}" type="pres">
      <dgm:prSet presAssocID="{536B99A6-DBDA-4318-87BD-46FE6F591491}" presName="composite" presStyleCnt="0">
        <dgm:presLayoutVars>
          <dgm:chMax val="1"/>
          <dgm:dir/>
          <dgm:resizeHandles val="exact"/>
        </dgm:presLayoutVars>
      </dgm:prSet>
      <dgm:spPr/>
    </dgm:pt>
    <dgm:pt modelId="{11FFFBAD-65FA-4DF9-92D3-B06FD0EDE370}" type="pres">
      <dgm:prSet presAssocID="{536B99A6-DBDA-4318-87BD-46FE6F591491}" presName="radial" presStyleCnt="0">
        <dgm:presLayoutVars>
          <dgm:animLvl val="ctr"/>
        </dgm:presLayoutVars>
      </dgm:prSet>
      <dgm:spPr/>
    </dgm:pt>
    <dgm:pt modelId="{BB771145-CD38-44BA-89E0-A66F06D55D5B}" type="pres">
      <dgm:prSet presAssocID="{FFE9B2C9-9123-4424-8FE6-953C4997B831}" presName="centerShape" presStyleLbl="vennNode1" presStyleIdx="0" presStyleCnt="5"/>
      <dgm:spPr/>
    </dgm:pt>
    <dgm:pt modelId="{D1123E94-74DE-4C68-A9B8-0CF3AF91FAC9}" type="pres">
      <dgm:prSet presAssocID="{AA461D63-7DA8-4186-ABAE-01577845F315}" presName="node" presStyleLbl="vennNode1" presStyleIdx="1" presStyleCnt="5" custScaleX="160233" custScaleY="160233" custRadScaleRad="107676" custRadScaleInc="967">
        <dgm:presLayoutVars>
          <dgm:bulletEnabled val="1"/>
        </dgm:presLayoutVars>
      </dgm:prSet>
      <dgm:spPr/>
    </dgm:pt>
    <dgm:pt modelId="{7045E674-B7C8-4384-A3E2-7BC9999154EC}" type="pres">
      <dgm:prSet presAssocID="{7F51E9B0-9E46-4A6F-9924-B03D6FCA0C3D}" presName="node" presStyleLbl="vennNode1" presStyleIdx="2" presStyleCnt="5" custScaleX="160233" custScaleY="160233" custRadScaleRad="124711" custRadScaleInc="-1574">
        <dgm:presLayoutVars>
          <dgm:bulletEnabled val="1"/>
        </dgm:presLayoutVars>
      </dgm:prSet>
      <dgm:spPr/>
    </dgm:pt>
    <dgm:pt modelId="{228C7747-9C4C-407E-AB00-88CD1FA3FF41}" type="pres">
      <dgm:prSet presAssocID="{26C483F2-2149-4BE6-BF03-1CB76DD783B6}" presName="node" presStyleLbl="vennNode1" presStyleIdx="3" presStyleCnt="5" custScaleX="160233" custScaleY="160233">
        <dgm:presLayoutVars>
          <dgm:bulletEnabled val="1"/>
        </dgm:presLayoutVars>
      </dgm:prSet>
      <dgm:spPr/>
    </dgm:pt>
    <dgm:pt modelId="{4F111DD9-4206-46E9-8590-9C686BDC9430}" type="pres">
      <dgm:prSet presAssocID="{6DD90222-704A-4CEE-876E-26AB25D6BA5B}" presName="node" presStyleLbl="vennNode1" presStyleIdx="4" presStyleCnt="5" custScaleX="160233" custScaleY="160233" custRadScaleRad="120948" custRadScaleInc="-1616">
        <dgm:presLayoutVars>
          <dgm:bulletEnabled val="1"/>
        </dgm:presLayoutVars>
      </dgm:prSet>
      <dgm:spPr/>
    </dgm:pt>
  </dgm:ptLst>
  <dgm:cxnLst>
    <dgm:cxn modelId="{76C48610-953A-4CC3-88D0-19AD8D83712A}" srcId="{FFE9B2C9-9123-4424-8FE6-953C4997B831}" destId="{26C483F2-2149-4BE6-BF03-1CB76DD783B6}" srcOrd="2" destOrd="0" parTransId="{15BB3FBB-6A9B-4CA9-9DFF-93B81C944DCE}" sibTransId="{E4845314-DA1C-471B-9AF6-AB73A7886A87}"/>
    <dgm:cxn modelId="{AFD7841C-5FCE-46A1-8480-215135C951E8}" type="presOf" srcId="{FFE9B2C9-9123-4424-8FE6-953C4997B831}" destId="{BB771145-CD38-44BA-89E0-A66F06D55D5B}" srcOrd="0" destOrd="0" presId="urn:microsoft.com/office/officeart/2005/8/layout/radial3"/>
    <dgm:cxn modelId="{3D60D32D-6984-4AD1-81B4-CE298FB4621B}" srcId="{FFE9B2C9-9123-4424-8FE6-953C4997B831}" destId="{7F51E9B0-9E46-4A6F-9924-B03D6FCA0C3D}" srcOrd="1" destOrd="0" parTransId="{1134BF6F-C48F-4857-8134-429A16EE58E7}" sibTransId="{D8B430E8-AD84-4AAF-922E-D8E8BD5656F2}"/>
    <dgm:cxn modelId="{40537040-4559-495E-93F6-CA804A8BEFF9}" type="presOf" srcId="{6DD90222-704A-4CEE-876E-26AB25D6BA5B}" destId="{4F111DD9-4206-46E9-8590-9C686BDC9430}" srcOrd="0" destOrd="0" presId="urn:microsoft.com/office/officeart/2005/8/layout/radial3"/>
    <dgm:cxn modelId="{BE6D6D62-A242-4863-AF36-257985067713}" type="presOf" srcId="{AA461D63-7DA8-4186-ABAE-01577845F315}" destId="{D1123E94-74DE-4C68-A9B8-0CF3AF91FAC9}" srcOrd="0" destOrd="0" presId="urn:microsoft.com/office/officeart/2005/8/layout/radial3"/>
    <dgm:cxn modelId="{0E689E92-A083-4639-938E-A699864CF68A}" type="presOf" srcId="{26C483F2-2149-4BE6-BF03-1CB76DD783B6}" destId="{228C7747-9C4C-407E-AB00-88CD1FA3FF41}" srcOrd="0" destOrd="0" presId="urn:microsoft.com/office/officeart/2005/8/layout/radial3"/>
    <dgm:cxn modelId="{665265AA-2A2C-4652-8320-74A8614AEC60}" type="presOf" srcId="{536B99A6-DBDA-4318-87BD-46FE6F591491}" destId="{38D3687D-FC79-4264-8935-70F65B1F6157}" srcOrd="0" destOrd="0" presId="urn:microsoft.com/office/officeart/2005/8/layout/radial3"/>
    <dgm:cxn modelId="{7D90CEC2-9639-4BF2-8608-B74266A61E34}" type="presOf" srcId="{7F51E9B0-9E46-4A6F-9924-B03D6FCA0C3D}" destId="{7045E674-B7C8-4384-A3E2-7BC9999154EC}" srcOrd="0" destOrd="0" presId="urn:microsoft.com/office/officeart/2005/8/layout/radial3"/>
    <dgm:cxn modelId="{0A1C6FD9-5534-45C2-A910-52F0707075C3}" srcId="{536B99A6-DBDA-4318-87BD-46FE6F591491}" destId="{FFE9B2C9-9123-4424-8FE6-953C4997B831}" srcOrd="0" destOrd="0" parTransId="{45020E79-8C43-4FF1-8EAF-B20F4D1BED38}" sibTransId="{91A7D7BF-CAF3-4200-9792-5BCAF7AA8BCB}"/>
    <dgm:cxn modelId="{D0CA8AF3-1503-4150-8F57-EFE48CE6C28D}" srcId="{FFE9B2C9-9123-4424-8FE6-953C4997B831}" destId="{6DD90222-704A-4CEE-876E-26AB25D6BA5B}" srcOrd="3" destOrd="0" parTransId="{1B0333A9-2652-4335-9EDF-2AA7DAA74C78}" sibTransId="{C15FE4B0-ED84-4FF5-8090-A1060812CED5}"/>
    <dgm:cxn modelId="{6D865CF7-5EBE-40C2-9282-59B0AD21BDAA}" srcId="{FFE9B2C9-9123-4424-8FE6-953C4997B831}" destId="{AA461D63-7DA8-4186-ABAE-01577845F315}" srcOrd="0" destOrd="0" parTransId="{7B935DE4-5D38-4535-87B6-43303CC37333}" sibTransId="{06B27910-50B9-4FF9-B3D6-50776C2FD3FE}"/>
    <dgm:cxn modelId="{AD5DBC72-12E4-4BB6-AA1D-CB7E7F4F22C1}" type="presParOf" srcId="{38D3687D-FC79-4264-8935-70F65B1F6157}" destId="{11FFFBAD-65FA-4DF9-92D3-B06FD0EDE370}" srcOrd="0" destOrd="0" presId="urn:microsoft.com/office/officeart/2005/8/layout/radial3"/>
    <dgm:cxn modelId="{C0EFE653-F7A7-41FD-BF14-E2DB3ACBB507}" type="presParOf" srcId="{11FFFBAD-65FA-4DF9-92D3-B06FD0EDE370}" destId="{BB771145-CD38-44BA-89E0-A66F06D55D5B}" srcOrd="0" destOrd="0" presId="urn:microsoft.com/office/officeart/2005/8/layout/radial3"/>
    <dgm:cxn modelId="{B125A24F-62AB-4115-B82C-6E7CEF1B3B2A}" type="presParOf" srcId="{11FFFBAD-65FA-4DF9-92D3-B06FD0EDE370}" destId="{D1123E94-74DE-4C68-A9B8-0CF3AF91FAC9}" srcOrd="1" destOrd="0" presId="urn:microsoft.com/office/officeart/2005/8/layout/radial3"/>
    <dgm:cxn modelId="{F7730ADF-83DF-4F6E-9D90-CF1CB8047FF9}" type="presParOf" srcId="{11FFFBAD-65FA-4DF9-92D3-B06FD0EDE370}" destId="{7045E674-B7C8-4384-A3E2-7BC9999154EC}" srcOrd="2" destOrd="0" presId="urn:microsoft.com/office/officeart/2005/8/layout/radial3"/>
    <dgm:cxn modelId="{362B0823-4BB2-4A0E-A7BB-F80C4B4C4D9D}" type="presParOf" srcId="{11FFFBAD-65FA-4DF9-92D3-B06FD0EDE370}" destId="{228C7747-9C4C-407E-AB00-88CD1FA3FF41}" srcOrd="3" destOrd="0" presId="urn:microsoft.com/office/officeart/2005/8/layout/radial3"/>
    <dgm:cxn modelId="{95A1F332-8528-4837-ADDD-6532A037C990}" type="presParOf" srcId="{11FFFBAD-65FA-4DF9-92D3-B06FD0EDE370}" destId="{4F111DD9-4206-46E9-8590-9C686BDC943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CA885-2587-42E6-84C6-269D7A6EDCC5}">
      <dsp:nvSpPr>
        <dsp:cNvPr id="0" name=""/>
        <dsp:cNvSpPr/>
      </dsp:nvSpPr>
      <dsp:spPr>
        <a:xfrm>
          <a:off x="-5435302" y="-832675"/>
          <a:ext cx="6475095" cy="6475095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3F55E-14A5-4BA9-9803-0B3946245535}">
      <dsp:nvSpPr>
        <dsp:cNvPr id="0" name=""/>
        <dsp:cNvSpPr/>
      </dsp:nvSpPr>
      <dsp:spPr>
        <a:xfrm>
          <a:off x="337403" y="218650"/>
          <a:ext cx="8455730" cy="4371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itchFamily="34" charset="0"/>
            </a:rPr>
            <a:t>Закон Республики Беларусь от 10.07.2012 № 425-З «О государственной инновационной политике и инновационной деятельности в Республике Беларусь»</a:t>
          </a:r>
        </a:p>
      </dsp:txBody>
      <dsp:txXfrm>
        <a:off x="337403" y="218650"/>
        <a:ext cx="8455730" cy="437109"/>
      </dsp:txXfrm>
    </dsp:sp>
    <dsp:sp modelId="{907306A4-990F-4568-89FB-0C0714309AE3}">
      <dsp:nvSpPr>
        <dsp:cNvPr id="0" name=""/>
        <dsp:cNvSpPr/>
      </dsp:nvSpPr>
      <dsp:spPr>
        <a:xfrm>
          <a:off x="64210" y="164012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BEF0F7-91A7-41B9-AE87-100F9E54880C}">
      <dsp:nvSpPr>
        <dsp:cNvPr id="0" name=""/>
        <dsp:cNvSpPr/>
      </dsp:nvSpPr>
      <dsp:spPr>
        <a:xfrm>
          <a:off x="733245" y="874700"/>
          <a:ext cx="8059888" cy="437109"/>
        </a:xfrm>
        <a:prstGeom prst="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itchFamily="34" charset="0"/>
            </a:rPr>
            <a:t>Закон Республики Беларусь от 21.10.1996 № 708-</a:t>
          </a:r>
          <a:r>
            <a:rPr lang="en-US" sz="1400" b="1" kern="1200" dirty="0">
              <a:latin typeface="Arial Narrow" pitchFamily="34" charset="0"/>
            </a:rPr>
            <a:t>XII</a:t>
          </a:r>
          <a:r>
            <a:rPr lang="ru-RU" sz="1400" b="1" kern="1200" dirty="0">
              <a:latin typeface="Arial Narrow" pitchFamily="34" charset="0"/>
            </a:rPr>
            <a:t> «О научной деятельности»</a:t>
          </a:r>
        </a:p>
      </dsp:txBody>
      <dsp:txXfrm>
        <a:off x="733245" y="874700"/>
        <a:ext cx="8059888" cy="437109"/>
      </dsp:txXfrm>
    </dsp:sp>
    <dsp:sp modelId="{C98A3B36-0A9C-48AF-9EA9-DCA752049998}">
      <dsp:nvSpPr>
        <dsp:cNvPr id="0" name=""/>
        <dsp:cNvSpPr/>
      </dsp:nvSpPr>
      <dsp:spPr>
        <a:xfrm>
          <a:off x="460052" y="820061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B978ED-440F-413B-9DD3-EC18CFD69E76}">
      <dsp:nvSpPr>
        <dsp:cNvPr id="0" name=""/>
        <dsp:cNvSpPr/>
      </dsp:nvSpPr>
      <dsp:spPr>
        <a:xfrm>
          <a:off x="950164" y="1530268"/>
          <a:ext cx="7842968" cy="437109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itchFamily="34" charset="0"/>
            </a:rPr>
            <a:t>Закон Республики Беларусь от 19.01.1993 № 2105-</a:t>
          </a:r>
          <a:r>
            <a:rPr lang="en-US" sz="1400" b="1" kern="1200" dirty="0">
              <a:latin typeface="Arial Narrow" pitchFamily="34" charset="0"/>
            </a:rPr>
            <a:t>XII </a:t>
          </a:r>
          <a:r>
            <a:rPr lang="ru-RU" sz="1400" b="1" kern="1200" dirty="0">
              <a:latin typeface="Arial Narrow" pitchFamily="34" charset="0"/>
            </a:rPr>
            <a:t>«Об основах государственной научно-технической политики»</a:t>
          </a:r>
        </a:p>
      </dsp:txBody>
      <dsp:txXfrm>
        <a:off x="950164" y="1530268"/>
        <a:ext cx="7842968" cy="437109"/>
      </dsp:txXfrm>
    </dsp:sp>
    <dsp:sp modelId="{EFE351E5-DC71-4392-94F1-6CDEC071FDBA}">
      <dsp:nvSpPr>
        <dsp:cNvPr id="0" name=""/>
        <dsp:cNvSpPr/>
      </dsp:nvSpPr>
      <dsp:spPr>
        <a:xfrm>
          <a:off x="676971" y="1475629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C58802-B6D5-4A85-9F02-FC134B7047C5}">
      <dsp:nvSpPr>
        <dsp:cNvPr id="0" name=""/>
        <dsp:cNvSpPr/>
      </dsp:nvSpPr>
      <dsp:spPr>
        <a:xfrm>
          <a:off x="1019425" y="2186317"/>
          <a:ext cx="7773708" cy="437109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itchFamily="34" charset="0"/>
            </a:rPr>
            <a:t>Указ Президента Республики Беларусь от 15.09.2021 № 348 «О Государственной программе инновационного развития Республики Беларусь на 2021-2025 годы»</a:t>
          </a:r>
        </a:p>
      </dsp:txBody>
      <dsp:txXfrm>
        <a:off x="1019425" y="2186317"/>
        <a:ext cx="7773708" cy="437109"/>
      </dsp:txXfrm>
    </dsp:sp>
    <dsp:sp modelId="{E9A33D61-08F9-474E-AE3D-0D1A10E964A0}">
      <dsp:nvSpPr>
        <dsp:cNvPr id="0" name=""/>
        <dsp:cNvSpPr/>
      </dsp:nvSpPr>
      <dsp:spPr>
        <a:xfrm>
          <a:off x="746231" y="2131678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5229EB-30CD-4A6F-A573-4DB3310E344B}">
      <dsp:nvSpPr>
        <dsp:cNvPr id="0" name=""/>
        <dsp:cNvSpPr/>
      </dsp:nvSpPr>
      <dsp:spPr>
        <a:xfrm>
          <a:off x="950164" y="2842366"/>
          <a:ext cx="7842968" cy="437109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anose="020B0606020202030204" pitchFamily="34" charset="0"/>
            </a:rPr>
            <a:t>Указ Президента Республики Беларусь от 01.04.2025 № 135 «О приоритетных направлениях научной, научно-технической и инновационной деятельности на 2026-2030 годы»</a:t>
          </a:r>
        </a:p>
      </dsp:txBody>
      <dsp:txXfrm>
        <a:off x="950164" y="2842366"/>
        <a:ext cx="7842968" cy="437109"/>
      </dsp:txXfrm>
    </dsp:sp>
    <dsp:sp modelId="{E35176CA-B7B3-44B2-872D-EDF5F5296A13}">
      <dsp:nvSpPr>
        <dsp:cNvPr id="0" name=""/>
        <dsp:cNvSpPr/>
      </dsp:nvSpPr>
      <dsp:spPr>
        <a:xfrm>
          <a:off x="676971" y="2787727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AA0D87-80B8-4033-B882-6F11F2D4F4FC}">
      <dsp:nvSpPr>
        <dsp:cNvPr id="0" name=""/>
        <dsp:cNvSpPr/>
      </dsp:nvSpPr>
      <dsp:spPr>
        <a:xfrm>
          <a:off x="733245" y="3497934"/>
          <a:ext cx="8059888" cy="437109"/>
        </a:xfrm>
        <a:prstGeom prst="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anose="020B0606020202030204" pitchFamily="34" charset="0"/>
            </a:rPr>
            <a:t>Указ Президента Республики Беларусь от 29.11.2023 № 381 «О цифровом развитии»</a:t>
          </a:r>
        </a:p>
      </dsp:txBody>
      <dsp:txXfrm>
        <a:off x="733245" y="3497934"/>
        <a:ext cx="8059888" cy="437109"/>
      </dsp:txXfrm>
    </dsp:sp>
    <dsp:sp modelId="{C648DD4F-2233-4A97-BB68-02F8950269AA}">
      <dsp:nvSpPr>
        <dsp:cNvPr id="0" name=""/>
        <dsp:cNvSpPr/>
      </dsp:nvSpPr>
      <dsp:spPr>
        <a:xfrm>
          <a:off x="460052" y="3443295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4C6D9D-0EF5-4CBD-BD46-9259BCC79115}">
      <dsp:nvSpPr>
        <dsp:cNvPr id="0" name=""/>
        <dsp:cNvSpPr/>
      </dsp:nvSpPr>
      <dsp:spPr>
        <a:xfrm>
          <a:off x="337403" y="4153983"/>
          <a:ext cx="8455730" cy="43710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695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Narrow" panose="020B0606020202030204" pitchFamily="34" charset="0"/>
            </a:rPr>
            <a:t>Указ Президента Республики Беларусь от 07.08.2012 № 357 «О порядке формирования и использования средств инновационных фондов»</a:t>
          </a:r>
        </a:p>
      </dsp:txBody>
      <dsp:txXfrm>
        <a:off x="337403" y="4153983"/>
        <a:ext cx="8455730" cy="437109"/>
      </dsp:txXfrm>
    </dsp:sp>
    <dsp:sp modelId="{69C03579-51CF-4C25-B1C1-474D1A80ABCA}">
      <dsp:nvSpPr>
        <dsp:cNvPr id="0" name=""/>
        <dsp:cNvSpPr/>
      </dsp:nvSpPr>
      <dsp:spPr>
        <a:xfrm>
          <a:off x="64210" y="4099344"/>
          <a:ext cx="546386" cy="5463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399C-5757-4F88-8D72-0DA3893A0763}">
      <dsp:nvSpPr>
        <dsp:cNvPr id="0" name=""/>
        <dsp:cNvSpPr/>
      </dsp:nvSpPr>
      <dsp:spPr>
        <a:xfrm>
          <a:off x="-4723813" y="-723158"/>
          <a:ext cx="5958271" cy="5958271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F68BA-2735-48FD-9F97-BB2C5732CB6D}">
      <dsp:nvSpPr>
        <dsp:cNvPr id="0" name=""/>
        <dsp:cNvSpPr/>
      </dsp:nvSpPr>
      <dsp:spPr>
        <a:xfrm>
          <a:off x="1453424" y="0"/>
          <a:ext cx="7488545" cy="8279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0640" rIns="18000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latin typeface="Arial Narrow" pitchFamily="34" charset="0"/>
            </a:rPr>
            <a:t>Цифровые технологии и искусственный интеллект</a:t>
          </a:r>
          <a:endParaRPr lang="ru-RU" sz="16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453424" y="0"/>
        <a:ext cx="7488545" cy="827998"/>
      </dsp:txXfrm>
    </dsp:sp>
    <dsp:sp modelId="{DFDE0A40-6D78-49D3-8861-CFB83CE5144E}">
      <dsp:nvSpPr>
        <dsp:cNvPr id="0" name=""/>
        <dsp:cNvSpPr/>
      </dsp:nvSpPr>
      <dsp:spPr>
        <a:xfrm>
          <a:off x="238056" y="36750"/>
          <a:ext cx="827998" cy="827998"/>
        </a:xfrm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18AE2-A90B-4209-9CCB-A2A50D8D90FA}">
      <dsp:nvSpPr>
        <dsp:cNvPr id="0" name=""/>
        <dsp:cNvSpPr/>
      </dsp:nvSpPr>
      <dsp:spPr>
        <a:xfrm>
          <a:off x="1741987" y="904297"/>
          <a:ext cx="7199982" cy="827998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0640" rIns="18000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latin typeface="Arial Narrow" pitchFamily="34" charset="0"/>
              <a:cs typeface="Times New Roman" panose="02020603050405020304" pitchFamily="18" charset="0"/>
            </a:rPr>
            <a:t>Инновационные технологии в промышленности</a:t>
          </a:r>
          <a:endParaRPr lang="ru-RU" sz="16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741987" y="904297"/>
        <a:ext cx="7199982" cy="827998"/>
      </dsp:txXfrm>
    </dsp:sp>
    <dsp:sp modelId="{36273573-2726-4811-8C39-60B1238BC255}">
      <dsp:nvSpPr>
        <dsp:cNvPr id="0" name=""/>
        <dsp:cNvSpPr/>
      </dsp:nvSpPr>
      <dsp:spPr>
        <a:xfrm>
          <a:off x="670105" y="871649"/>
          <a:ext cx="827998" cy="827998"/>
        </a:xfrm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68210-E80E-41FD-B8F3-29847CEAB220}">
      <dsp:nvSpPr>
        <dsp:cNvPr id="0" name=""/>
        <dsp:cNvSpPr/>
      </dsp:nvSpPr>
      <dsp:spPr>
        <a:xfrm>
          <a:off x="2027699" y="1804306"/>
          <a:ext cx="6914270" cy="82799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30480" rIns="180000" bIns="304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0" i="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600" b="1" i="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Биологические и медицинские технологии</a:t>
          </a:r>
          <a:endParaRPr lang="ru-RU" sz="1600" b="0" i="1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027699" y="1804306"/>
        <a:ext cx="6914270" cy="827998"/>
      </dsp:txXfrm>
    </dsp:sp>
    <dsp:sp modelId="{5E2CC57F-00DE-4F94-8F77-12B59A8A7088}">
      <dsp:nvSpPr>
        <dsp:cNvPr id="0" name=""/>
        <dsp:cNvSpPr/>
      </dsp:nvSpPr>
      <dsp:spPr>
        <a:xfrm>
          <a:off x="913710" y="1807752"/>
          <a:ext cx="827998" cy="827998"/>
        </a:xfrm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219EE-EFD1-4469-90F8-7234645A464F}">
      <dsp:nvSpPr>
        <dsp:cNvPr id="0" name=""/>
        <dsp:cNvSpPr/>
      </dsp:nvSpPr>
      <dsp:spPr>
        <a:xfrm>
          <a:off x="1741689" y="2668398"/>
          <a:ext cx="7199982" cy="827998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0640" rIns="18000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i="0" kern="1200" dirty="0">
              <a:latin typeface="Arial Narrow" pitchFamily="34" charset="0"/>
            </a:rPr>
            <a:t>Инновационные технологии в агропромышленном комплексе и пищевой промышленности</a:t>
          </a:r>
          <a:endParaRPr lang="ru-RU" sz="16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741689" y="2668398"/>
        <a:ext cx="7199982" cy="827998"/>
      </dsp:txXfrm>
    </dsp:sp>
    <dsp:sp modelId="{EEE2DD87-3847-4366-86FA-3A8F2BC278B2}">
      <dsp:nvSpPr>
        <dsp:cNvPr id="0" name=""/>
        <dsp:cNvSpPr/>
      </dsp:nvSpPr>
      <dsp:spPr>
        <a:xfrm>
          <a:off x="645572" y="2772669"/>
          <a:ext cx="827998" cy="827998"/>
        </a:xfrm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DA3C2-F816-4FCC-8587-E95A96B35D98}">
      <dsp:nvSpPr>
        <dsp:cNvPr id="0" name=""/>
        <dsp:cNvSpPr/>
      </dsp:nvSpPr>
      <dsp:spPr>
        <a:xfrm>
          <a:off x="1453424" y="3597203"/>
          <a:ext cx="7488545" cy="82799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40640" rIns="180000" bIns="4064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Arial Narrow" pitchFamily="34" charset="0"/>
            </a:rPr>
            <a:t>Научное и научно-техническое обеспечение безопасности человека, общества и государства</a:t>
          </a:r>
          <a:endParaRPr lang="ru-RU" sz="16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453424" y="3597203"/>
        <a:ext cx="7488545" cy="827998"/>
      </dsp:txXfrm>
    </dsp:sp>
    <dsp:sp modelId="{FDF436CA-4274-435F-89AF-856EB07FE35C}">
      <dsp:nvSpPr>
        <dsp:cNvPr id="0" name=""/>
        <dsp:cNvSpPr/>
      </dsp:nvSpPr>
      <dsp:spPr>
        <a:xfrm>
          <a:off x="249074" y="3564754"/>
          <a:ext cx="827998" cy="827998"/>
        </a:xfrm>
        <a:prstGeom prst="rightArrow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399C-5757-4F88-8D72-0DA3893A0763}">
      <dsp:nvSpPr>
        <dsp:cNvPr id="0" name=""/>
        <dsp:cNvSpPr/>
      </dsp:nvSpPr>
      <dsp:spPr>
        <a:xfrm>
          <a:off x="-4723813" y="-723158"/>
          <a:ext cx="5958271" cy="5958271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F68BA-2735-48FD-9F97-BB2C5732CB6D}">
      <dsp:nvSpPr>
        <dsp:cNvPr id="0" name=""/>
        <dsp:cNvSpPr/>
      </dsp:nvSpPr>
      <dsp:spPr>
        <a:xfrm>
          <a:off x="1453424" y="0"/>
          <a:ext cx="7488545" cy="8279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0800" rIns="1800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>
              <a:latin typeface="Arial Narrow" pitchFamily="34" charset="0"/>
            </a:rPr>
            <a:t>Инновационные проекты, включенные в Государственную программу инновационного развития Республики Беларусь</a:t>
          </a:r>
          <a:endParaRPr lang="ru-RU" sz="20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453424" y="0"/>
        <a:ext cx="7488545" cy="827998"/>
      </dsp:txXfrm>
    </dsp:sp>
    <dsp:sp modelId="{DFDE0A40-6D78-49D3-8861-CFB83CE5144E}">
      <dsp:nvSpPr>
        <dsp:cNvPr id="0" name=""/>
        <dsp:cNvSpPr/>
      </dsp:nvSpPr>
      <dsp:spPr>
        <a:xfrm>
          <a:off x="238056" y="36750"/>
          <a:ext cx="827998" cy="827998"/>
        </a:xfrm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18AE2-A90B-4209-9CCB-A2A50D8D90FA}">
      <dsp:nvSpPr>
        <dsp:cNvPr id="0" name=""/>
        <dsp:cNvSpPr/>
      </dsp:nvSpPr>
      <dsp:spPr>
        <a:xfrm>
          <a:off x="1741987" y="904297"/>
          <a:ext cx="7199982" cy="827998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0800" rIns="1800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>
              <a:latin typeface="Arial Narrow" pitchFamily="34" charset="0"/>
              <a:cs typeface="Times New Roman" panose="02020603050405020304" pitchFamily="18" charset="0"/>
            </a:rPr>
            <a:t>Научно-исследовательские, опытно-конструкторские работы по созданию новой для Республики Беларусь продукции, технологии или услуги</a:t>
          </a:r>
          <a:endParaRPr lang="ru-RU" sz="20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741987" y="904297"/>
        <a:ext cx="7199982" cy="827998"/>
      </dsp:txXfrm>
    </dsp:sp>
    <dsp:sp modelId="{36273573-2726-4811-8C39-60B1238BC255}">
      <dsp:nvSpPr>
        <dsp:cNvPr id="0" name=""/>
        <dsp:cNvSpPr/>
      </dsp:nvSpPr>
      <dsp:spPr>
        <a:xfrm>
          <a:off x="670105" y="871649"/>
          <a:ext cx="827998" cy="827998"/>
        </a:xfrm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68210-E80E-41FD-B8F3-29847CEAB220}">
      <dsp:nvSpPr>
        <dsp:cNvPr id="0" name=""/>
        <dsp:cNvSpPr/>
      </dsp:nvSpPr>
      <dsp:spPr>
        <a:xfrm>
          <a:off x="2027699" y="1804306"/>
          <a:ext cx="6914270" cy="82799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0800" rIns="180000" bIns="5080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i="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2000" b="1" i="0" kern="1200" dirty="0">
              <a:latin typeface="Arial Narrow" panose="020B0606020202030204" pitchFamily="34" charset="0"/>
              <a:cs typeface="Times New Roman" panose="02020603050405020304" pitchFamily="18" charset="0"/>
            </a:rPr>
            <a:t>Материально-техническая база субъектов инновационной инфраструктуры, отраслевых лабораторий</a:t>
          </a:r>
          <a:endParaRPr lang="ru-RU" sz="2000" b="0" i="1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027699" y="1804306"/>
        <a:ext cx="6914270" cy="827998"/>
      </dsp:txXfrm>
    </dsp:sp>
    <dsp:sp modelId="{5E2CC57F-00DE-4F94-8F77-12B59A8A7088}">
      <dsp:nvSpPr>
        <dsp:cNvPr id="0" name=""/>
        <dsp:cNvSpPr/>
      </dsp:nvSpPr>
      <dsp:spPr>
        <a:xfrm>
          <a:off x="805611" y="1807752"/>
          <a:ext cx="827998" cy="827998"/>
        </a:xfrm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219EE-EFD1-4469-90F8-7234645A464F}">
      <dsp:nvSpPr>
        <dsp:cNvPr id="0" name=""/>
        <dsp:cNvSpPr/>
      </dsp:nvSpPr>
      <dsp:spPr>
        <a:xfrm>
          <a:off x="1741689" y="2704497"/>
          <a:ext cx="7199982" cy="827998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0800" rIns="1800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i="0" kern="1200" dirty="0">
              <a:latin typeface="Arial Narrow" pitchFamily="34" charset="0"/>
            </a:rPr>
            <a:t>Научные и научно-практические конференции, семинары, выставки научно-технических достижений</a:t>
          </a:r>
          <a:endParaRPr lang="ru-RU" sz="20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741689" y="2704497"/>
        <a:ext cx="7199982" cy="827998"/>
      </dsp:txXfrm>
    </dsp:sp>
    <dsp:sp modelId="{EEE2DD87-3847-4366-86FA-3A8F2BC278B2}">
      <dsp:nvSpPr>
        <dsp:cNvPr id="0" name=""/>
        <dsp:cNvSpPr/>
      </dsp:nvSpPr>
      <dsp:spPr>
        <a:xfrm>
          <a:off x="645572" y="2772669"/>
          <a:ext cx="827998" cy="827998"/>
        </a:xfrm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DA3C2-F816-4FCC-8587-E95A96B35D98}">
      <dsp:nvSpPr>
        <dsp:cNvPr id="0" name=""/>
        <dsp:cNvSpPr/>
      </dsp:nvSpPr>
      <dsp:spPr>
        <a:xfrm>
          <a:off x="1453424" y="3597203"/>
          <a:ext cx="7488545" cy="82799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50800" rIns="1800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latin typeface="Arial Narrow" pitchFamily="34" charset="0"/>
            </a:rPr>
            <a:t>Мероприятия в сфере цифрового развития</a:t>
          </a:r>
          <a:endParaRPr lang="ru-RU" sz="2000" b="0" i="1" kern="1200" dirty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1453424" y="3597203"/>
        <a:ext cx="7488545" cy="827998"/>
      </dsp:txXfrm>
    </dsp:sp>
    <dsp:sp modelId="{FDF436CA-4274-435F-89AF-856EB07FE35C}">
      <dsp:nvSpPr>
        <dsp:cNvPr id="0" name=""/>
        <dsp:cNvSpPr/>
      </dsp:nvSpPr>
      <dsp:spPr>
        <a:xfrm>
          <a:off x="249074" y="3564754"/>
          <a:ext cx="827998" cy="827998"/>
        </a:xfrm>
        <a:prstGeom prst="star4">
          <a:avLst/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71145-CD38-44BA-89E0-A66F06D55D5B}">
      <dsp:nvSpPr>
        <dsp:cNvPr id="0" name=""/>
        <dsp:cNvSpPr/>
      </dsp:nvSpPr>
      <dsp:spPr>
        <a:xfrm>
          <a:off x="1352781" y="721486"/>
          <a:ext cx="1797387" cy="179738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7030A0"/>
              </a:solidFill>
              <a:latin typeface="Arial Narrow" pitchFamily="34" charset="0"/>
            </a:rPr>
            <a:t>Сохранение и умножение человеческого капитала </a:t>
          </a:r>
        </a:p>
      </dsp:txBody>
      <dsp:txXfrm>
        <a:off x="1616002" y="984707"/>
        <a:ext cx="1270945" cy="1270945"/>
      </dsp:txXfrm>
    </dsp:sp>
    <dsp:sp modelId="{D1123E94-74DE-4C68-A9B8-0CF3AF91FAC9}">
      <dsp:nvSpPr>
        <dsp:cNvPr id="0" name=""/>
        <dsp:cNvSpPr/>
      </dsp:nvSpPr>
      <dsp:spPr>
        <a:xfrm>
          <a:off x="1550617" y="-270334"/>
          <a:ext cx="1440003" cy="14400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</a:rPr>
            <a:t>Комплексная модернизация, </a:t>
          </a:r>
          <a:r>
            <a:rPr lang="ru-RU" sz="1200" b="1" kern="1200" dirty="0" err="1">
              <a:latin typeface="Arial Narrow" pitchFamily="34" charset="0"/>
            </a:rPr>
            <a:t>цифровизация</a:t>
          </a:r>
          <a:r>
            <a:rPr lang="ru-RU" sz="1200" b="1" kern="1200" dirty="0">
              <a:latin typeface="Arial Narrow" pitchFamily="34" charset="0"/>
            </a:rPr>
            <a:t> всех сфер и отраслей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1761501" y="-59450"/>
        <a:ext cx="1018235" cy="1018235"/>
      </dsp:txXfrm>
    </dsp:sp>
    <dsp:sp modelId="{7045E674-B7C8-4384-A3E2-7BC9999154EC}">
      <dsp:nvSpPr>
        <dsp:cNvPr id="0" name=""/>
        <dsp:cNvSpPr/>
      </dsp:nvSpPr>
      <dsp:spPr>
        <a:xfrm>
          <a:off x="2990785" y="864090"/>
          <a:ext cx="1440003" cy="14400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</a:rPr>
            <a:t>Обеспечение экологически благоприятных условий для населения</a:t>
          </a:r>
          <a:endParaRPr lang="ru-RU" sz="1200" kern="1200" dirty="0"/>
        </a:p>
      </dsp:txBody>
      <dsp:txXfrm>
        <a:off x="3201669" y="1074974"/>
        <a:ext cx="1018235" cy="1018235"/>
      </dsp:txXfrm>
    </dsp:sp>
    <dsp:sp modelId="{228C7747-9C4C-407E-AB00-88CD1FA3FF41}">
      <dsp:nvSpPr>
        <dsp:cNvPr id="0" name=""/>
        <dsp:cNvSpPr/>
      </dsp:nvSpPr>
      <dsp:spPr>
        <a:xfrm>
          <a:off x="1531473" y="2070690"/>
          <a:ext cx="1440003" cy="14400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Arial Narrow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</a:rPr>
            <a:t>Повышение устойчивости развития сельских </a:t>
          </a:r>
          <a:br>
            <a:rPr lang="ru-RU" sz="1200" b="1" kern="1200" dirty="0">
              <a:latin typeface="Arial Narrow" pitchFamily="34" charset="0"/>
            </a:rPr>
          </a:br>
          <a:r>
            <a:rPr lang="ru-RU" sz="1200" b="1" kern="1200" dirty="0">
              <a:latin typeface="Arial Narrow" pitchFamily="34" charset="0"/>
            </a:rPr>
            <a:t>территорий</a:t>
          </a:r>
          <a:endParaRPr lang="ru-RU" sz="1200" kern="1200" dirty="0"/>
        </a:p>
      </dsp:txBody>
      <dsp:txXfrm>
        <a:off x="1742357" y="2281574"/>
        <a:ext cx="1018235" cy="1018235"/>
      </dsp:txXfrm>
    </dsp:sp>
    <dsp:sp modelId="{4F111DD9-4206-46E9-8590-9C686BDC9430}">
      <dsp:nvSpPr>
        <dsp:cNvPr id="0" name=""/>
        <dsp:cNvSpPr/>
      </dsp:nvSpPr>
      <dsp:spPr>
        <a:xfrm>
          <a:off x="116218" y="936110"/>
          <a:ext cx="1440003" cy="14400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 Narrow" pitchFamily="34" charset="0"/>
            </a:rPr>
            <a:t>Развитие </a:t>
          </a:r>
          <a:r>
            <a:rPr lang="ru-RU" sz="1200" b="1" kern="1200" dirty="0" err="1">
              <a:latin typeface="Arial Narrow" pitchFamily="34" charset="0"/>
            </a:rPr>
            <a:t>предпринима-тельской</a:t>
          </a:r>
          <a:r>
            <a:rPr lang="ru-RU" sz="1200" b="1" kern="1200" dirty="0">
              <a:latin typeface="Arial Narrow" pitchFamily="34" charset="0"/>
            </a:rPr>
            <a:t> и инновационной среды</a:t>
          </a:r>
          <a:endParaRPr lang="ru-RU" sz="1200" kern="1200" dirty="0"/>
        </a:p>
      </dsp:txBody>
      <dsp:txXfrm>
        <a:off x="327102" y="1146994"/>
        <a:ext cx="1018235" cy="101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0.62809</cdr:x>
      <cdr:y>0.07692</cdr:y>
    </cdr:from>
    <cdr:to>
      <cdr:x>0.98622</cdr:x>
      <cdr:y>0.30769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5901870" y="144016"/>
          <a:ext cx="3365184" cy="43204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002060"/>
              </a:solidFill>
              <a:latin typeface="Arial Narrow" panose="020B0606020202030204" pitchFamily="34" charset="0"/>
            </a:rPr>
            <a:t>Республика – 22,2%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CDDF1-8A24-4976-BC87-B94851E80581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2FB3E-15D8-4544-8821-4A763E58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7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B01D-FF50-480E-92D0-E7138A0B06C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BB01D-FF50-480E-92D0-E7138A0B06C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2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2D76-54B1-146D-5979-21CD6842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892227-95A4-DB40-CF14-2EBF34ECB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39775"/>
            <a:ext cx="6615113" cy="372268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59DC0C-957E-A3D4-5D08-F754E00F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94D2A-3323-D71D-FC09-6AA1D384F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48DE4-3AC5-42E1-AF9B-0B84AFF335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0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2D76-54B1-146D-5979-21CD6842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892227-95A4-DB40-CF14-2EBF34ECB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39775"/>
            <a:ext cx="6615113" cy="372268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59DC0C-957E-A3D4-5D08-F754E00F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94D2A-3323-D71D-FC09-6AA1D384F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48DE4-3AC5-42E1-AF9B-0B84AFF335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00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2D76-54B1-146D-5979-21CD6842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E892227-95A4-DB40-CF14-2EBF34ECB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39775"/>
            <a:ext cx="6615113" cy="372268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359DC0C-957E-A3D4-5D08-F754E00F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894D2A-3323-D71D-FC09-6AA1D384F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48DE4-3AC5-42E1-AF9B-0B84AFF335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0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31F3C-EA07-4532-9909-445B0B7155B4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7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5F7B4-127F-0D2F-D7B4-C3975B06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E66E1-5CEF-D045-41E8-B065879E7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2" indent="0" algn="ctr">
              <a:buNone/>
              <a:defRPr sz="2000"/>
            </a:lvl2pPr>
            <a:lvl3pPr marL="914063" indent="0" algn="ctr">
              <a:buNone/>
              <a:defRPr sz="1800"/>
            </a:lvl3pPr>
            <a:lvl4pPr marL="1371090" indent="0" algn="ctr">
              <a:buNone/>
              <a:defRPr sz="1600"/>
            </a:lvl4pPr>
            <a:lvl5pPr marL="1828124" indent="0" algn="ctr">
              <a:buNone/>
              <a:defRPr sz="1600"/>
            </a:lvl5pPr>
            <a:lvl6pPr marL="2285145" indent="0" algn="ctr">
              <a:buNone/>
              <a:defRPr sz="1600"/>
            </a:lvl6pPr>
            <a:lvl7pPr marL="2742167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91EC6-9D3F-A5AC-F0E7-E66CD563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5A340-8D85-4E0C-8570-205B9603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C89B6E-258C-02BE-3B23-9A15D47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988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F13C1-9108-BC6C-B0A1-78317E4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7547E-3DDF-ADF3-4472-682D9EFB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53525-260D-1221-F088-68B1F4E7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7C-4014-E00B-46B1-5474BBD1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BFE4E-69BA-D28C-1C75-C4AA6070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762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7526F-0126-8F4A-C227-75EF7FE9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4B411-2760-B8FA-84CB-39D340C2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9E74C-7B0E-B718-645C-7063556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0FBD7-C9A6-8162-4D56-6703DC65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1D5B0-A39C-AB87-2261-1E12F96D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486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06A63-F03C-235D-E48E-526981E9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7A53E-4FEF-23F4-6B5F-FF412A9E6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DD4A83-35C2-3C90-2BC6-34C7F3BC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C959C-1219-C121-7BAE-456A064F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C97955-F18A-DF74-9AAB-75C9889C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DF48-F685-ABE1-CB6B-6E8B1FDE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78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C82C8-2099-A535-3364-1C25B14F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C9F77-0780-9E93-CDAC-CEC37C3A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57993-9907-47B8-EF03-EEB3ABB9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DE6F57-2C74-DA02-7293-482A9E622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FB0793-AE46-58CA-3CE2-D838D4E07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773A51-9898-78C0-62F8-0A8CF8C4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AE3479-8E85-CDB6-C14D-98383A54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36DD02-03B8-03C6-D510-606B2492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902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FEBF6-E3C5-2DD1-A2E6-26DEA635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8F1C5D-53DB-AE04-EE44-9FCBC84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2528B9-1B71-BAAA-7698-0A968963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EC2BAF-A4F8-3A7F-693A-116DCE5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193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14B352-4E2D-4394-7C05-353C5114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ED9D4C-EB0A-ABBB-50D5-BD33ECC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83C1A-09E6-0048-D9BB-55C258DC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50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996E2-EBD6-E801-3209-668C4457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99178-B7FC-1DE6-C2C4-5A907016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35C44-D033-FF2C-ED53-E17EB3AE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022" indent="0">
              <a:buNone/>
              <a:defRPr sz="1400"/>
            </a:lvl2pPr>
            <a:lvl3pPr marL="914063" indent="0">
              <a:buNone/>
              <a:defRPr sz="1200"/>
            </a:lvl3pPr>
            <a:lvl4pPr marL="1371090" indent="0">
              <a:buNone/>
              <a:defRPr sz="1000"/>
            </a:lvl4pPr>
            <a:lvl5pPr marL="1828124" indent="0">
              <a:buNone/>
              <a:defRPr sz="1000"/>
            </a:lvl5pPr>
            <a:lvl6pPr marL="2285145" indent="0">
              <a:buNone/>
              <a:defRPr sz="1000"/>
            </a:lvl6pPr>
            <a:lvl7pPr marL="2742167" indent="0">
              <a:buNone/>
              <a:defRPr sz="1000"/>
            </a:lvl7pPr>
            <a:lvl8pPr marL="3199200" indent="0">
              <a:buNone/>
              <a:defRPr sz="1000"/>
            </a:lvl8pPr>
            <a:lvl9pPr marL="36562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D1A24C-96BF-DC97-EB94-04F359EA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67C21-6A45-4301-C8FC-E75AC342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70A30-EEBD-B6A6-0D25-F2C8C9A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039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0CE23-B13B-702D-D0AE-052335C9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CE46F1-38A2-FDC2-C795-332EF05F5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8861D6-A01D-327D-C0F6-5A1952838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022" indent="0">
              <a:buNone/>
              <a:defRPr sz="1400"/>
            </a:lvl2pPr>
            <a:lvl3pPr marL="914063" indent="0">
              <a:buNone/>
              <a:defRPr sz="1200"/>
            </a:lvl3pPr>
            <a:lvl4pPr marL="1371090" indent="0">
              <a:buNone/>
              <a:defRPr sz="1000"/>
            </a:lvl4pPr>
            <a:lvl5pPr marL="1828124" indent="0">
              <a:buNone/>
              <a:defRPr sz="1000"/>
            </a:lvl5pPr>
            <a:lvl6pPr marL="2285145" indent="0">
              <a:buNone/>
              <a:defRPr sz="1000"/>
            </a:lvl6pPr>
            <a:lvl7pPr marL="2742167" indent="0">
              <a:buNone/>
              <a:defRPr sz="1000"/>
            </a:lvl7pPr>
            <a:lvl8pPr marL="3199200" indent="0">
              <a:buNone/>
              <a:defRPr sz="1000"/>
            </a:lvl8pPr>
            <a:lvl9pPr marL="36562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89756-7ADF-EFE1-28B4-16AFD0F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E86FE-A458-AFF6-F524-3045EC8B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11C45-73FA-47C8-E680-BD390D63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710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906D5-56E7-074E-0EDA-E4CFBEE1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DAB0E-E699-7872-1CE1-5C0424CE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C1C01-CADF-016E-1CDE-C80AC87B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087EC-B166-1512-8B4D-0ABF93A4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B0D44-3999-C172-7150-27FF7F94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8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D6D2D1-100B-01ED-8717-00BF6289A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0CC587-560B-EDD4-101C-CFC842FBB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85C71-5D84-F874-A578-B2FA4E41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B9F42-3072-A33C-A5E3-944869B9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1F47D-29E0-7066-E96C-6EE3539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752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0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766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48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968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62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35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652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065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90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8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7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9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647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63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B01A9-BF51-4D96-9FBD-1B150E0C6D6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2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589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9125-56A7-45E6-BA51-DDCB6F8D08C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75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DA392-75FC-4955-B0CF-29233D4890D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44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9BEFA-7C28-4ADC-A789-60D407D48B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62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9F3D9-09D8-4B1B-AC9C-728ECF3EFED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879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E2EF9-FB44-4A11-BE82-9CB60831783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631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D1B76-C25A-4B11-88CA-78B3F19772B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067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37CE3-07D6-49FA-BC1A-661F74DB988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0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B270D-CC4A-4E5B-AC14-750495EE12C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388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216B1-F18E-4605-8743-772C95A8EC1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28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C377C-BB1E-4DE5-8392-D192248885D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3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93" indent="0">
              <a:buNone/>
              <a:defRPr sz="1800" b="1"/>
            </a:lvl3pPr>
            <a:lvl4pPr marL="1370682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61" indent="0">
              <a:buNone/>
              <a:defRPr sz="1600" b="1"/>
            </a:lvl6pPr>
            <a:lvl7pPr marL="2741339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8" indent="0">
              <a:buNone/>
              <a:defRPr sz="2000" b="1"/>
            </a:lvl2pPr>
            <a:lvl3pPr marL="913793" indent="0">
              <a:buNone/>
              <a:defRPr sz="1800" b="1"/>
            </a:lvl3pPr>
            <a:lvl4pPr marL="1370682" indent="0">
              <a:buNone/>
              <a:defRPr sz="1600" b="1"/>
            </a:lvl4pPr>
            <a:lvl5pPr marL="1827584" indent="0">
              <a:buNone/>
              <a:defRPr sz="1600" b="1"/>
            </a:lvl5pPr>
            <a:lvl6pPr marL="2284461" indent="0">
              <a:buNone/>
              <a:defRPr sz="1600" b="1"/>
            </a:lvl6pPr>
            <a:lvl7pPr marL="2741339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878" indent="0">
              <a:buNone/>
              <a:defRPr sz="1200"/>
            </a:lvl2pPr>
            <a:lvl3pPr marL="913793" indent="0">
              <a:buNone/>
              <a:defRPr sz="1000"/>
            </a:lvl3pPr>
            <a:lvl4pPr marL="1370682" indent="0">
              <a:buNone/>
              <a:defRPr sz="900"/>
            </a:lvl4pPr>
            <a:lvl5pPr marL="1827584" indent="0">
              <a:buNone/>
              <a:defRPr sz="900"/>
            </a:lvl5pPr>
            <a:lvl6pPr marL="2284461" indent="0">
              <a:buNone/>
              <a:defRPr sz="900"/>
            </a:lvl6pPr>
            <a:lvl7pPr marL="2741339" indent="0">
              <a:buNone/>
              <a:defRPr sz="900"/>
            </a:lvl7pPr>
            <a:lvl8pPr marL="3198240" indent="0">
              <a:buNone/>
              <a:defRPr sz="900"/>
            </a:lvl8pPr>
            <a:lvl9pPr marL="36551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6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878" indent="0">
              <a:buNone/>
              <a:defRPr sz="2800"/>
            </a:lvl2pPr>
            <a:lvl3pPr marL="913793" indent="0">
              <a:buNone/>
              <a:defRPr sz="2400"/>
            </a:lvl3pPr>
            <a:lvl4pPr marL="1370682" indent="0">
              <a:buNone/>
              <a:defRPr sz="2000"/>
            </a:lvl4pPr>
            <a:lvl5pPr marL="1827584" indent="0">
              <a:buNone/>
              <a:defRPr sz="2000"/>
            </a:lvl5pPr>
            <a:lvl6pPr marL="2284461" indent="0">
              <a:buNone/>
              <a:defRPr sz="2000"/>
            </a:lvl6pPr>
            <a:lvl7pPr marL="2741339" indent="0">
              <a:buNone/>
              <a:defRPr sz="2000"/>
            </a:lvl7pPr>
            <a:lvl8pPr marL="3198240" indent="0">
              <a:buNone/>
              <a:defRPr sz="2000"/>
            </a:lvl8pPr>
            <a:lvl9pPr marL="365513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5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878" indent="0">
              <a:buNone/>
              <a:defRPr sz="1200"/>
            </a:lvl2pPr>
            <a:lvl3pPr marL="913793" indent="0">
              <a:buNone/>
              <a:defRPr sz="1000"/>
            </a:lvl3pPr>
            <a:lvl4pPr marL="1370682" indent="0">
              <a:buNone/>
              <a:defRPr sz="900"/>
            </a:lvl4pPr>
            <a:lvl5pPr marL="1827584" indent="0">
              <a:buNone/>
              <a:defRPr sz="900"/>
            </a:lvl5pPr>
            <a:lvl6pPr marL="2284461" indent="0">
              <a:buNone/>
              <a:defRPr sz="900"/>
            </a:lvl6pPr>
            <a:lvl7pPr marL="2741339" indent="0">
              <a:buNone/>
              <a:defRPr sz="900"/>
            </a:lvl7pPr>
            <a:lvl8pPr marL="3198240" indent="0">
              <a:buNone/>
              <a:defRPr sz="900"/>
            </a:lvl8pPr>
            <a:lvl9pPr marL="36551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57" indent="0" algn="ctr">
              <a:buNone/>
              <a:defRPr sz="1500"/>
            </a:lvl2pPr>
            <a:lvl3pPr marL="685131" indent="0" algn="ctr">
              <a:buNone/>
              <a:defRPr sz="1400"/>
            </a:lvl3pPr>
            <a:lvl4pPr marL="1027697" indent="0" algn="ctr">
              <a:buNone/>
              <a:defRPr sz="1200"/>
            </a:lvl4pPr>
            <a:lvl5pPr marL="1370262" indent="0" algn="ctr">
              <a:buNone/>
              <a:defRPr sz="1200"/>
            </a:lvl5pPr>
            <a:lvl6pPr marL="1712837" indent="0" algn="ctr">
              <a:buNone/>
              <a:defRPr sz="1200"/>
            </a:lvl6pPr>
            <a:lvl7pPr marL="2055392" indent="0" algn="ctr">
              <a:buNone/>
              <a:defRPr sz="1200"/>
            </a:lvl7pPr>
            <a:lvl8pPr marL="2397948" indent="0" algn="ctr">
              <a:buNone/>
              <a:defRPr sz="1200"/>
            </a:lvl8pPr>
            <a:lvl9pPr marL="2740505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91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91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91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2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8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9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5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4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7" indent="0">
              <a:buNone/>
              <a:defRPr sz="1500" b="1"/>
            </a:lvl2pPr>
            <a:lvl3pPr marL="685131" indent="0">
              <a:buNone/>
              <a:defRPr sz="1400" b="1"/>
            </a:lvl3pPr>
            <a:lvl4pPr marL="1027697" indent="0">
              <a:buNone/>
              <a:defRPr sz="1200" b="1"/>
            </a:lvl4pPr>
            <a:lvl5pPr marL="1370262" indent="0">
              <a:buNone/>
              <a:defRPr sz="1200" b="1"/>
            </a:lvl5pPr>
            <a:lvl6pPr marL="1712837" indent="0">
              <a:buNone/>
              <a:defRPr sz="1200" b="1"/>
            </a:lvl6pPr>
            <a:lvl7pPr marL="2055392" indent="0">
              <a:buNone/>
              <a:defRPr sz="1200" b="1"/>
            </a:lvl7pPr>
            <a:lvl8pPr marL="2397948" indent="0">
              <a:buNone/>
              <a:defRPr sz="1200" b="1"/>
            </a:lvl8pPr>
            <a:lvl9pPr marL="274050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57" indent="0">
              <a:buNone/>
              <a:defRPr sz="1500" b="1"/>
            </a:lvl2pPr>
            <a:lvl3pPr marL="685131" indent="0">
              <a:buNone/>
              <a:defRPr sz="1400" b="1"/>
            </a:lvl3pPr>
            <a:lvl4pPr marL="1027697" indent="0">
              <a:buNone/>
              <a:defRPr sz="1200" b="1"/>
            </a:lvl4pPr>
            <a:lvl5pPr marL="1370262" indent="0">
              <a:buNone/>
              <a:defRPr sz="1200" b="1"/>
            </a:lvl5pPr>
            <a:lvl6pPr marL="1712837" indent="0">
              <a:buNone/>
              <a:defRPr sz="1200" b="1"/>
            </a:lvl6pPr>
            <a:lvl7pPr marL="2055392" indent="0">
              <a:buNone/>
              <a:defRPr sz="1200" b="1"/>
            </a:lvl7pPr>
            <a:lvl8pPr marL="2397948" indent="0">
              <a:buNone/>
              <a:defRPr sz="1200" b="1"/>
            </a:lvl8pPr>
            <a:lvl9pPr marL="2740505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9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57" indent="0">
              <a:buNone/>
              <a:defRPr sz="1100"/>
            </a:lvl2pPr>
            <a:lvl3pPr marL="685131" indent="0">
              <a:buNone/>
              <a:defRPr sz="900"/>
            </a:lvl3pPr>
            <a:lvl4pPr marL="1027697" indent="0">
              <a:buNone/>
              <a:defRPr sz="800"/>
            </a:lvl4pPr>
            <a:lvl5pPr marL="1370262" indent="0">
              <a:buNone/>
              <a:defRPr sz="800"/>
            </a:lvl5pPr>
            <a:lvl6pPr marL="1712837" indent="0">
              <a:buNone/>
              <a:defRPr sz="800"/>
            </a:lvl6pPr>
            <a:lvl7pPr marL="2055392" indent="0">
              <a:buNone/>
              <a:defRPr sz="800"/>
            </a:lvl7pPr>
            <a:lvl8pPr marL="2397948" indent="0">
              <a:buNone/>
              <a:defRPr sz="800"/>
            </a:lvl8pPr>
            <a:lvl9pPr marL="274050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1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5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57" indent="0">
              <a:buNone/>
              <a:defRPr sz="2100"/>
            </a:lvl2pPr>
            <a:lvl3pPr marL="685131" indent="0">
              <a:buNone/>
              <a:defRPr sz="1800"/>
            </a:lvl3pPr>
            <a:lvl4pPr marL="1027697" indent="0">
              <a:buNone/>
              <a:defRPr sz="1500"/>
            </a:lvl4pPr>
            <a:lvl5pPr marL="1370262" indent="0">
              <a:buNone/>
              <a:defRPr sz="1500"/>
            </a:lvl5pPr>
            <a:lvl6pPr marL="1712837" indent="0">
              <a:buNone/>
              <a:defRPr sz="1500"/>
            </a:lvl6pPr>
            <a:lvl7pPr marL="2055392" indent="0">
              <a:buNone/>
              <a:defRPr sz="1500"/>
            </a:lvl7pPr>
            <a:lvl8pPr marL="2397948" indent="0">
              <a:buNone/>
              <a:defRPr sz="1500"/>
            </a:lvl8pPr>
            <a:lvl9pPr marL="2740505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5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57" indent="0">
              <a:buNone/>
              <a:defRPr sz="1100"/>
            </a:lvl2pPr>
            <a:lvl3pPr marL="685131" indent="0">
              <a:buNone/>
              <a:defRPr sz="900"/>
            </a:lvl3pPr>
            <a:lvl4pPr marL="1027697" indent="0">
              <a:buNone/>
              <a:defRPr sz="800"/>
            </a:lvl4pPr>
            <a:lvl5pPr marL="1370262" indent="0">
              <a:buNone/>
              <a:defRPr sz="800"/>
            </a:lvl5pPr>
            <a:lvl6pPr marL="1712837" indent="0">
              <a:buNone/>
              <a:defRPr sz="800"/>
            </a:lvl6pPr>
            <a:lvl7pPr marL="2055392" indent="0">
              <a:buNone/>
              <a:defRPr sz="800"/>
            </a:lvl7pPr>
            <a:lvl8pPr marL="2397948" indent="0">
              <a:buNone/>
              <a:defRPr sz="800"/>
            </a:lvl8pPr>
            <a:lvl9pPr marL="2740505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81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37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0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8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43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21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269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58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38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3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87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91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87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80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7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97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1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31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37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76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92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26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8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88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93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38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18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3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0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06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242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678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95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973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891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869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817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20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99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84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4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57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86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45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2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324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4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3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94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158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154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126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5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30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215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388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5F7B4-127F-0D2F-D7B4-C3975B06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E66E1-5CEF-D045-41E8-B065879E7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22" indent="0" algn="ctr">
              <a:buNone/>
              <a:defRPr sz="2000"/>
            </a:lvl2pPr>
            <a:lvl3pPr marL="914063" indent="0" algn="ctr">
              <a:buNone/>
              <a:defRPr sz="1800"/>
            </a:lvl3pPr>
            <a:lvl4pPr marL="1371090" indent="0" algn="ctr">
              <a:buNone/>
              <a:defRPr sz="1600"/>
            </a:lvl4pPr>
            <a:lvl5pPr marL="1828124" indent="0" algn="ctr">
              <a:buNone/>
              <a:defRPr sz="1600"/>
            </a:lvl5pPr>
            <a:lvl6pPr marL="2285145" indent="0" algn="ctr">
              <a:buNone/>
              <a:defRPr sz="1600"/>
            </a:lvl6pPr>
            <a:lvl7pPr marL="2742167" indent="0" algn="ctr">
              <a:buNone/>
              <a:defRPr sz="1600"/>
            </a:lvl7pPr>
            <a:lvl8pPr marL="3199200" indent="0" algn="ctr">
              <a:buNone/>
              <a:defRPr sz="1600"/>
            </a:lvl8pPr>
            <a:lvl9pPr marL="365622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91EC6-9D3F-A5AC-F0E7-E66CD563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5A340-8D85-4E0C-8570-205B9603A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C89B6E-258C-02BE-3B23-9A15D47F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0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F13C1-9108-BC6C-B0A1-78317E4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37547E-3DDF-ADF3-4472-682D9EFB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53525-260D-1221-F088-68B1F4E7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1FAE7C-4014-E00B-46B1-5474BBD1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BFE4E-69BA-D28C-1C75-C4AA6070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4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7526F-0126-8F4A-C227-75EF7FE9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B4B411-2760-B8FA-84CB-39D340C2F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69E74C-7B0E-B718-645C-7063556F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10FBD7-C9A6-8162-4D56-6703DC65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1D5B0-A39C-AB87-2261-1E12F96D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466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06A63-F03C-235D-E48E-526981E9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7A53E-4FEF-23F4-6B5F-FF412A9E6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DD4A83-35C2-3C90-2BC6-34C7F3BC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7C959C-1219-C121-7BAE-456A064F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C97955-F18A-DF74-9AAB-75C9889C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DF48-F685-ABE1-CB6B-6E8B1FDE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162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C82C8-2099-A535-3364-1C25B14F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C9F77-0780-9E93-CDAC-CEC37C3AB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357993-9907-47B8-EF03-EEB3ABB9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DE6F57-2C74-DA02-7293-482A9E622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FB0793-AE46-58CA-3CE2-D838D4E07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773A51-9898-78C0-62F8-0A8CF8C4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AE3479-8E85-CDB6-C14D-98383A54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36DD02-03B8-03C6-D510-606B2492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808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FEBF6-E3C5-2DD1-A2E6-26DEA635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8F1C5D-53DB-AE04-EE44-9FCBC84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2528B9-1B71-BAAA-7698-0A968963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EC2BAF-A4F8-3A7F-693A-116DCE5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240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14B352-4E2D-4394-7C05-353C5114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ED9D4C-EB0A-ABBB-50D5-BD33ECC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83C1A-09E6-0048-D9BB-55C258DC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97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996E2-EBD6-E801-3209-668C4457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99178-B7FC-1DE6-C2C4-5A9070168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235C44-D033-FF2C-ED53-E17EB3AE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022" indent="0">
              <a:buNone/>
              <a:defRPr sz="1400"/>
            </a:lvl2pPr>
            <a:lvl3pPr marL="914063" indent="0">
              <a:buNone/>
              <a:defRPr sz="1200"/>
            </a:lvl3pPr>
            <a:lvl4pPr marL="1371090" indent="0">
              <a:buNone/>
              <a:defRPr sz="1000"/>
            </a:lvl4pPr>
            <a:lvl5pPr marL="1828124" indent="0">
              <a:buNone/>
              <a:defRPr sz="1000"/>
            </a:lvl5pPr>
            <a:lvl6pPr marL="2285145" indent="0">
              <a:buNone/>
              <a:defRPr sz="1000"/>
            </a:lvl6pPr>
            <a:lvl7pPr marL="2742167" indent="0">
              <a:buNone/>
              <a:defRPr sz="1000"/>
            </a:lvl7pPr>
            <a:lvl8pPr marL="3199200" indent="0">
              <a:buNone/>
              <a:defRPr sz="1000"/>
            </a:lvl8pPr>
            <a:lvl9pPr marL="36562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D1A24C-96BF-DC97-EB94-04F359EA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F67C21-6A45-4301-C8FC-E75AC342A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70A30-EEBD-B6A6-0D25-F2C8C9A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578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0CE23-B13B-702D-D0AE-052335C9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CE46F1-38A2-FDC2-C795-332EF05F5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8861D6-A01D-327D-C0F6-5A1952838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022" indent="0">
              <a:buNone/>
              <a:defRPr sz="1400"/>
            </a:lvl2pPr>
            <a:lvl3pPr marL="914063" indent="0">
              <a:buNone/>
              <a:defRPr sz="1200"/>
            </a:lvl3pPr>
            <a:lvl4pPr marL="1371090" indent="0">
              <a:buNone/>
              <a:defRPr sz="1000"/>
            </a:lvl4pPr>
            <a:lvl5pPr marL="1828124" indent="0">
              <a:buNone/>
              <a:defRPr sz="1000"/>
            </a:lvl5pPr>
            <a:lvl6pPr marL="2285145" indent="0">
              <a:buNone/>
              <a:defRPr sz="1000"/>
            </a:lvl6pPr>
            <a:lvl7pPr marL="2742167" indent="0">
              <a:buNone/>
              <a:defRPr sz="1000"/>
            </a:lvl7pPr>
            <a:lvl8pPr marL="3199200" indent="0">
              <a:buNone/>
              <a:defRPr sz="1000"/>
            </a:lvl8pPr>
            <a:lvl9pPr marL="36562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89756-7ADF-EFE1-28B4-16AFD0F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8E86FE-A458-AFF6-F524-3045EC8B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11C45-73FA-47C8-E680-BD390D63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380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906D5-56E7-074E-0EDA-E4CFBEE1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9DAB0E-E699-7872-1CE1-5C0424CE5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C1C01-CADF-016E-1CDE-C80AC87B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087EC-B166-1512-8B4D-0ABF93A4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CB0D44-3999-C172-7150-27FF7F94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199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D6D2D1-100B-01ED-8717-00BF6289A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0CC587-560B-EDD4-101C-CFC842FBB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85C71-5D84-F874-A578-B2FA4E41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B9F42-3072-A33C-A5E3-944869B9D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1F47D-29E0-7066-E96C-6EE3539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FF094004-5791-4C99-9D16-2C37AA15CA80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21.08.2025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7A3FAFDD-50BA-48EE-9387-2B8A793B7B3D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361DF-5557-A526-AD8A-E132FCBD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FD8F8-5D2C-15C3-C49C-862C9C0F9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6BC85-D62D-6004-2AFE-D78A1F992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21.08.2025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3E112-EEDC-5939-C25F-20E80BF83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CF524-B273-BD6C-4527-16EA409B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3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0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0" indent="-228510" algn="l" defTabSz="9140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5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7B2D-8A1A-42A2-95DB-EDADB582882D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D5D3-57F9-4E32-A719-14D7295B2562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6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BF198-FED8-446D-B6C3-D28252EDCDF2}" type="slidenum">
              <a:rPr lang="ru-RU" smtClean="0">
                <a:solidFill>
                  <a:srgbClr val="000000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22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86" tIns="45693" rIns="91386" bIns="4569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86" tIns="45693" rIns="91386" bIns="4569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145086A6-A419-41BD-84CD-2240A63286F9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21.08.2025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86" tIns="45693" rIns="91386" bIns="456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2D90F85E-BD90-4E03-AA4D-D5B69A65DC49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5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ctr" defTabSz="9137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63" indent="-285561" algn="l" defTabSz="9137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31" indent="-228438" algn="l" defTabSz="9137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38" algn="l" defTabSz="9137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22" indent="-228438" algn="l" defTabSz="9137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99" indent="-228438" algn="l" defTabSz="913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38" algn="l" defTabSz="913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2" indent="-228438" algn="l" defTabSz="913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81" indent="-228438" algn="l" defTabSz="9137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8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3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1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39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30" algn="l" defTabSz="9137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68517" tIns="34271" rIns="68517" bIns="3427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4" y="1369218"/>
            <a:ext cx="7886700" cy="3263504"/>
          </a:xfrm>
          <a:prstGeom prst="rect">
            <a:avLst/>
          </a:prstGeom>
        </p:spPr>
        <p:txBody>
          <a:bodyPr vert="horz" lIns="68517" tIns="34271" rIns="68517" bIns="3427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17" tIns="34271" rIns="68517" bIns="342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1"/>
            <a:fld id="{F62C914B-7AAC-4DEB-B526-8EA58D9633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131"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4" y="4767264"/>
            <a:ext cx="3086100" cy="273844"/>
          </a:xfrm>
          <a:prstGeom prst="rect">
            <a:avLst/>
          </a:prstGeom>
        </p:spPr>
        <p:txBody>
          <a:bodyPr vert="horz" lIns="68517" tIns="34271" rIns="68517" bIns="342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17" tIns="34271" rIns="68517" bIns="342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31"/>
            <a:fld id="{D4A1314D-6E32-4A57-BA79-01BA146EF3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13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9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defTabSz="68513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8" indent="-171288" algn="l" defTabSz="68513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63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15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74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531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106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671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236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811" indent="-171288" algn="l" defTabSz="68513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57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31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97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62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837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392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948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505" algn="l" defTabSz="68513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3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8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361DF-5557-A526-AD8A-E132FCBD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FD8F8-5D2C-15C3-C49C-862C9C0F9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6BC85-D62D-6004-2AFE-D78A1F992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C4D73BD5-5A71-4E08-8A4B-192F6110BD9A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21.08.2025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3E112-EEDC-5939-C25F-20E80BF83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3CF524-B273-BD6C-4527-16EA409B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3"/>
            <a:fld id="{0D2E59AA-2DEA-4C92-94C0-6CC8CB1502BA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914063"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0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0" indent="-228510" algn="l" defTabSz="9140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5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25"/>
            <a:ext cx="9036496" cy="618009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914198" eaLnBrk="0" hangingPunct="0">
              <a:lnSpc>
                <a:spcPct val="80000"/>
              </a:lnSpc>
            </a:pPr>
            <a: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Основные правовые акты, регулирующие научную, </a:t>
            </a:r>
            <a:b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</a:br>
            <a: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научно-техническую и инновационную деятельность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243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cs typeface="Arial" pitchFamily="34" charset="0"/>
              </a:rPr>
              <a:pPr algn="ctr" defTabSz="91424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19731532"/>
              </p:ext>
            </p:extLst>
          </p:nvPr>
        </p:nvGraphicFramePr>
        <p:xfrm>
          <a:off x="107505" y="438912"/>
          <a:ext cx="8857344" cy="48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58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Установка тонкослойного отстаивания «Кристалл-L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707654"/>
            <a:ext cx="3041170" cy="28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vetapteka1.ru/upload/iblock/382/afea0sj8wzxg4zeicvrr2eaa81j3o1rd/ANESTOFO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6"/>
          <a:stretch/>
        </p:blipFill>
        <p:spPr bwMode="auto">
          <a:xfrm>
            <a:off x="5508104" y="409528"/>
            <a:ext cx="950198" cy="16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50953" y="2375811"/>
            <a:ext cx="2109079" cy="1671048"/>
          </a:xfrm>
          <a:prstGeom prst="roundRect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ln w="50800"/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ЧУП «</a:t>
            </a:r>
            <a:r>
              <a:rPr lang="ru-RU" b="1" dirty="0" err="1">
                <a:ln w="50800"/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Витстройтехмаш</a:t>
            </a:r>
            <a:r>
              <a:rPr lang="ru-RU" b="1" dirty="0">
                <a:ln w="50800"/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»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008664" cy="364705"/>
          </a:xfr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Импортозамещающая продукция предприятий Витебской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5465" y="388649"/>
            <a:ext cx="2027485" cy="1682287"/>
          </a:xfrm>
          <a:prstGeom prst="roundRect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ООО «Вик-здоровье животных»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3885" y="2177983"/>
            <a:ext cx="1909065" cy="1868876"/>
          </a:xfrm>
          <a:prstGeom prst="roundRect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УП«Полимер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-конструкция»</a:t>
            </a:r>
          </a:p>
        </p:txBody>
      </p:sp>
      <p:pic>
        <p:nvPicPr>
          <p:cNvPr id="10" name="Picture 6" descr="https://www.orshaagro.com/upload/iblock/ace/br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71" y="4307341"/>
            <a:ext cx="3330780" cy="74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471246" y="4349648"/>
            <a:ext cx="4478952" cy="591008"/>
          </a:xfrm>
          <a:prstGeom prst="roundRect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ОАО «</a:t>
            </a:r>
            <a:r>
              <a:rPr lang="ru-RU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Оршаагропроммаш</a:t>
            </a: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12" name="Стрелка вниз 11"/>
          <p:cNvSpPr/>
          <p:nvPr/>
        </p:nvSpPr>
        <p:spPr>
          <a:xfrm rot="5400000">
            <a:off x="3993641" y="4402960"/>
            <a:ext cx="484632" cy="532034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6689854" y="838423"/>
            <a:ext cx="478728" cy="705583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6648474" y="2798058"/>
            <a:ext cx="484632" cy="628726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8649"/>
            <a:ext cx="2520280" cy="16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42632" y="388649"/>
            <a:ext cx="1617400" cy="1671048"/>
          </a:xfrm>
          <a:prstGeom prst="roundRect">
            <a:avLst/>
          </a:prstGeom>
          <a:solidFill>
            <a:srgbClr val="00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</a:rPr>
              <a:t>ОАО Станкозавод «Красный Борец»</a:t>
            </a:r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2878768" y="919384"/>
            <a:ext cx="484632" cy="628726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2371830" y="2896972"/>
            <a:ext cx="484632" cy="628726"/>
          </a:xfrm>
          <a:prstGeom prst="downArrow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4" y="2242399"/>
            <a:ext cx="2182269" cy="180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Загнутый угол 20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" y="2499742"/>
            <a:ext cx="3708203" cy="238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" y="458393"/>
            <a:ext cx="2946046" cy="196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2740" y="483517"/>
            <a:ext cx="3561260" cy="19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3323" y="458393"/>
            <a:ext cx="2618709" cy="196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36512" y="-20538"/>
            <a:ext cx="9008664" cy="364705"/>
          </a:xfr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Потребительские товары предприятий Витебской области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5559" y="2499742"/>
            <a:ext cx="3128441" cy="238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686" y="2499741"/>
            <a:ext cx="3182873" cy="23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8591" y="476598"/>
            <a:ext cx="4699913" cy="24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"/>
          <a:stretch/>
        </p:blipFill>
        <p:spPr>
          <a:xfrm>
            <a:off x="4383306" y="2955642"/>
            <a:ext cx="4747806" cy="2124357"/>
          </a:xfrm>
          <a:prstGeom prst="rect">
            <a:avLst/>
          </a:prstGeom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35" y="2950290"/>
            <a:ext cx="4399389" cy="21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36084" y="44624"/>
            <a:ext cx="8229600" cy="4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eaLnBrk="0" hangingPunct="0">
              <a:lnSpc>
                <a:spcPct val="80000"/>
              </a:lnSpc>
              <a:spcBef>
                <a:spcPct val="0"/>
              </a:spcBef>
              <a:buNone/>
              <a:defRPr sz="2400" b="1" kern="0">
                <a:ln w="50800"/>
                <a:solidFill>
                  <a:srgbClr val="0070C0"/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 defTabSz="914198"/>
            <a:r>
              <a:rPr lang="ru-RU" dirty="0"/>
              <a:t>ИНТЕГРАЦИОННЫЕ ПРОЕКТЫ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1412" y="2654301"/>
            <a:ext cx="4767092" cy="30134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 defTabSz="685682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ОАО «Завод «Легмаш»    </a:t>
            </a:r>
            <a:endParaRPr lang="ru-RU" sz="16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97" y="4792968"/>
            <a:ext cx="4396127" cy="32277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 defTabSz="914198"/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ОАО Станкозавод «Красный Борец»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08591" y="4803998"/>
            <a:ext cx="4722520" cy="32542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 defTabSz="914198"/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ОАО «БЕЛАЗ»  на площадях завода ПАК в </a:t>
            </a:r>
            <a:r>
              <a:rPr lang="ru-RU" sz="16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г.Орша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6" descr="https://avatars.mds.yandex.net/get-altay/13609869/2a000001914504f1eb0fdee4aaf006ba2873/XXXL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23383" y="476598"/>
            <a:ext cx="4385208" cy="247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669" y="2653063"/>
            <a:ext cx="4379922" cy="2972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5" rIns="68570" bIns="34285" rtlCol="0" anchor="ctr"/>
          <a:lstStyle/>
          <a:p>
            <a:pPr algn="ctr" defTabSz="685682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ОАО «ВИСТАН»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3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1551"/>
            <a:ext cx="3491880" cy="19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14198" eaLnBrk="0" hangingPunct="0">
              <a:lnSpc>
                <a:spcPct val="80000"/>
              </a:lnSpc>
              <a:spcBef>
                <a:spcPct val="0"/>
              </a:spcBef>
            </a:pPr>
            <a: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Достижения и успехи развития Республики Беларусь </a:t>
            </a:r>
            <a:b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на международном уровне</a:t>
            </a: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3491880" y="771550"/>
            <a:ext cx="5472608" cy="20126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872"/>
            </a:avLst>
          </a:prstGeom>
          <a:solidFill>
            <a:srgbClr val="D1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rIns="36000" anchor="ctr" anchorCtr="1">
            <a:no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В рейтинге достижения Целей устойчивого развития Беларусь заняла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32-е</a:t>
            </a:r>
            <a:r>
              <a:rPr lang="ru-RU" sz="2400" b="1" dirty="0">
                <a:latin typeface="Arial Narrow" pitchFamily="34" charset="0"/>
              </a:rPr>
              <a:t> место среди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167 </a:t>
            </a:r>
            <a:r>
              <a:rPr lang="ru-RU" sz="2400" b="1" dirty="0">
                <a:latin typeface="Arial Narrow" pitchFamily="34" charset="0"/>
              </a:rPr>
              <a:t>стран согласно </a:t>
            </a:r>
            <a:br>
              <a:rPr lang="ru-RU" sz="2400" b="1" dirty="0">
                <a:latin typeface="Arial Narrow" pitchFamily="34" charset="0"/>
              </a:rPr>
            </a:br>
            <a:r>
              <a:rPr lang="ru-RU" sz="2400" b="1" dirty="0" err="1">
                <a:latin typeface="Arial Narrow" pitchFamily="34" charset="0"/>
              </a:rPr>
              <a:t>Sustainable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Development</a:t>
            </a:r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 err="1">
                <a:latin typeface="Arial Narrow" pitchFamily="34" charset="0"/>
              </a:rPr>
              <a:t>Report</a:t>
            </a:r>
            <a:r>
              <a:rPr lang="ru-RU" sz="2400" b="1" dirty="0">
                <a:latin typeface="Arial Narrow" pitchFamily="34" charset="0"/>
              </a:rPr>
              <a:t> 2025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24" y="2784194"/>
            <a:ext cx="3444256" cy="23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Выноска со стрелкой влево 7"/>
          <p:cNvSpPr/>
          <p:nvPr/>
        </p:nvSpPr>
        <p:spPr>
          <a:xfrm>
            <a:off x="3491880" y="2941162"/>
            <a:ext cx="5472608" cy="214518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872"/>
            </a:avLst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36000" rIns="36000" anchor="ctr" anchorCtr="1">
            <a:noAutofit/>
          </a:bodyPr>
          <a:lstStyle/>
          <a:p>
            <a:pPr algn="ctr"/>
            <a:r>
              <a:rPr lang="ru-RU" sz="2400" b="1" dirty="0">
                <a:latin typeface="Arial Narrow" pitchFamily="34" charset="0"/>
              </a:rPr>
              <a:t>По индексу человеческого развития среди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193 </a:t>
            </a:r>
            <a:r>
              <a:rPr lang="ru-RU" sz="2400" b="1" dirty="0">
                <a:latin typeface="Arial Narrow" pitchFamily="34" charset="0"/>
              </a:rPr>
              <a:t>стран Беларусь занимает </a:t>
            </a:r>
            <a:r>
              <a:rPr lang="ru-RU" sz="2400" b="1" dirty="0">
                <a:solidFill>
                  <a:srgbClr val="C00000"/>
                </a:solidFill>
                <a:latin typeface="Arial Narrow" pitchFamily="34" charset="0"/>
              </a:rPr>
              <a:t>65-е </a:t>
            </a:r>
            <a:r>
              <a:rPr lang="ru-RU" sz="2400" b="1" dirty="0">
                <a:latin typeface="Arial Narrow" pitchFamily="34" charset="0"/>
              </a:rPr>
              <a:t>место в Глобальном индексе человеческого развития (ИЧР) 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4465"/>
            <a:ext cx="9144000" cy="76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14198" eaLnBrk="0" hangingPunct="0">
              <a:lnSpc>
                <a:spcPct val="80000"/>
              </a:lnSpc>
              <a:spcBef>
                <a:spcPct val="0"/>
              </a:spcBef>
            </a:pPr>
            <a:r>
              <a:rPr lang="ru-RU" sz="2400" b="1" kern="0" dirty="0">
                <a:ln w="50800"/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Витебская область активно участвует в достижении целей устойчивого развития (ЦУР)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98" y="762000"/>
            <a:ext cx="4559002" cy="435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992" y="778297"/>
            <a:ext cx="2003976" cy="20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85224" y="1332932"/>
            <a:ext cx="7863840" cy="900208"/>
          </a:xfrm>
          <a:prstGeom prst="rect">
            <a:avLst/>
          </a:prstGeom>
          <a:noFill/>
          <a:effectLst/>
        </p:spPr>
        <p:txBody>
          <a:bodyPr vert="horz" wrap="square" lIns="68517" tIns="34271" rIns="68517" bIns="34271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Цель 4 </a:t>
            </a:r>
          </a:p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Качественное </a:t>
            </a:r>
          </a:p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образование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34356" y="3522617"/>
            <a:ext cx="2736304" cy="1066407"/>
          </a:xfrm>
          <a:prstGeom prst="rect">
            <a:avLst/>
          </a:prstGeom>
          <a:noFill/>
          <a:effectLst/>
        </p:spPr>
        <p:txBody>
          <a:bodyPr vert="horz" wrap="square" lIns="0" tIns="34271" rIns="0" bIns="34271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Цель 9 </a:t>
            </a:r>
          </a:p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Индустриализация, </a:t>
            </a:r>
          </a:p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инновации </a:t>
            </a:r>
          </a:p>
          <a:p>
            <a:pPr marL="895350" indent="-895350" defTabSz="913646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ln w="50800"/>
                <a:solidFill>
                  <a:srgbClr val="0063AC"/>
                </a:solidFill>
                <a:latin typeface="Arial Black" panose="020B0A04020102020204" pitchFamily="34" charset="0"/>
              </a:rPr>
              <a:t>и инфраструктура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8586" y="2992304"/>
            <a:ext cx="2152787" cy="20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FC4941-0171-61F0-85FE-CAE773DE27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8" y="517697"/>
            <a:ext cx="4751673" cy="1874512"/>
          </a:xfrm>
          <a:prstGeom prst="rect">
            <a:avLst/>
          </a:prstGeom>
        </p:spPr>
      </p:pic>
      <p:pic>
        <p:nvPicPr>
          <p:cNvPr id="8" name="Picture 2" descr="Z:\Инвестиции\Диаграммы\ГРИКИ проекты фото\Докшицы\Докшицкая швейная мануфактура+\Докшицкий_1_Организация работы в новом помещении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3374" y="517697"/>
            <a:ext cx="4271443" cy="18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AA5718-7ED2-8A1A-1716-2442F3C82C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9" y="2392209"/>
            <a:ext cx="4751672" cy="21797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9C29EBC-23EE-C473-84D5-67A5070EC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361" y="2404938"/>
            <a:ext cx="4273200" cy="216706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0168" y="3927635"/>
            <a:ext cx="4737643" cy="644367"/>
          </a:xfrm>
          <a:prstGeom prst="rect">
            <a:avLst/>
          </a:prstGeom>
          <a:solidFill>
            <a:srgbClr val="080808">
              <a:alpha val="60000"/>
            </a:srgbClr>
          </a:solidFill>
        </p:spPr>
        <p:txBody>
          <a:bodyPr lIns="0" tIns="0" rIns="0" bIns="0" anchor="ctr" anchorCtr="1"/>
          <a:lstStyle>
            <a:defPPr>
              <a:defRPr lang="ru-RU"/>
            </a:defPPr>
            <a:lvl1pPr algn="ctr">
              <a:defRPr sz="1600" b="1">
                <a:solidFill>
                  <a:prstClr val="white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cs typeface="Arial" charset="0"/>
              </a:rPr>
              <a:t>УП «Софийские дары», </a:t>
            </a:r>
            <a:r>
              <a:rPr lang="ru-RU" sz="1400" dirty="0" err="1">
                <a:cs typeface="Arial" charset="0"/>
              </a:rPr>
              <a:t>Ушачский</a:t>
            </a:r>
            <a:r>
              <a:rPr lang="ru-RU" sz="1400" dirty="0">
                <a:cs typeface="Arial" charset="0"/>
              </a:rPr>
              <a:t> район</a:t>
            </a:r>
            <a:br>
              <a:rPr lang="ru-RU" sz="1400" dirty="0">
                <a:cs typeface="Arial" charset="0"/>
              </a:rPr>
            </a:br>
            <a:r>
              <a:rPr lang="ru-RU" sz="1400" dirty="0">
                <a:cs typeface="Arial" charset="0"/>
              </a:rPr>
              <a:t>(разведение молочного крупного рогатого скота), </a:t>
            </a:r>
            <a:br>
              <a:rPr lang="ru-RU" sz="1400" dirty="0">
                <a:cs typeface="Arial" charset="0"/>
              </a:rPr>
            </a:br>
            <a:r>
              <a:rPr lang="ru-RU" sz="1400" dirty="0">
                <a:cs typeface="Arial" charset="0"/>
              </a:rPr>
              <a:t>140 рабочих мест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17811" y="3927635"/>
            <a:ext cx="4256344" cy="644367"/>
          </a:xfrm>
          <a:prstGeom prst="rect">
            <a:avLst/>
          </a:prstGeom>
          <a:solidFill>
            <a:srgbClr val="080808">
              <a:alpha val="60000"/>
            </a:srgbClr>
          </a:solidFill>
        </p:spPr>
        <p:txBody>
          <a:bodyPr lIns="0" tIns="0" rIns="0" bIns="0" anchor="ctr" anchorCtr="1"/>
          <a:lstStyle>
            <a:defPPr>
              <a:defRPr lang="ru-RU"/>
            </a:defPPr>
            <a:lvl1pPr algn="ctr">
              <a:defRPr sz="1600" b="1">
                <a:solidFill>
                  <a:prstClr val="white"/>
                </a:solidFill>
                <a:latin typeface="Arial Narrow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spc="-30" dirty="0">
                <a:cs typeface="Arial" charset="0"/>
              </a:rPr>
              <a:t>ООО «Красный Бор </a:t>
            </a:r>
            <a:r>
              <a:rPr lang="ru-RU" sz="1400" spc="-30" dirty="0" err="1">
                <a:cs typeface="Arial" charset="0"/>
              </a:rPr>
              <a:t>Экопродукт</a:t>
            </a:r>
            <a:r>
              <a:rPr lang="ru-RU" sz="1400" spc="-30" dirty="0">
                <a:cs typeface="Arial" charset="0"/>
              </a:rPr>
              <a:t>», </a:t>
            </a:r>
            <a:r>
              <a:rPr lang="ru-RU" sz="1400" spc="-30" dirty="0" err="1">
                <a:cs typeface="Arial" charset="0"/>
              </a:rPr>
              <a:t>Верхнедвинский</a:t>
            </a:r>
            <a:r>
              <a:rPr lang="ru-RU" sz="1400" spc="-30" dirty="0">
                <a:cs typeface="Arial" charset="0"/>
              </a:rPr>
              <a:t> район (переработка и консервирование мяса), </a:t>
            </a:r>
          </a:p>
          <a:p>
            <a:pPr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spc="-30" dirty="0">
                <a:cs typeface="Arial" charset="0"/>
              </a:rPr>
              <a:t>35 рабочих мест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C38C267-9082-0181-2579-680E3726CE30}"/>
              </a:ext>
            </a:extLst>
          </p:cNvPr>
          <p:cNvSpPr txBox="1">
            <a:spLocks/>
          </p:cNvSpPr>
          <p:nvPr/>
        </p:nvSpPr>
        <p:spPr>
          <a:xfrm>
            <a:off x="62443" y="1977685"/>
            <a:ext cx="4755366" cy="414524"/>
          </a:xfrm>
          <a:prstGeom prst="rect">
            <a:avLst/>
          </a:prstGeom>
          <a:solidFill>
            <a:srgbClr val="080808">
              <a:alpha val="60000"/>
            </a:srgbClr>
          </a:solidFill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КПУП «Витебский бекон», Лиозненский район </a:t>
            </a:r>
            <a:b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</a:br>
            <a:r>
              <a:rPr lang="ru-RU" sz="1400" b="1" i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(разведение свиней), 76 рабочих мест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AC38C267-9082-0181-2579-680E3726CE30}"/>
              </a:ext>
            </a:extLst>
          </p:cNvPr>
          <p:cNvSpPr txBox="1">
            <a:spLocks/>
          </p:cNvSpPr>
          <p:nvPr/>
        </p:nvSpPr>
        <p:spPr>
          <a:xfrm>
            <a:off x="4817825" y="1977685"/>
            <a:ext cx="4280729" cy="414524"/>
          </a:xfrm>
          <a:prstGeom prst="rect">
            <a:avLst/>
          </a:prstGeom>
          <a:solidFill>
            <a:srgbClr val="080808">
              <a:alpha val="60000"/>
            </a:srgbClr>
          </a:solidFill>
        </p:spPr>
        <p:txBody>
          <a:bodyPr lIns="0" tIns="0" rIns="0" bIns="0" anchor="ctr" anchorCtr="1"/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latin typeface="Arial" charset="0"/>
              </a:defRPr>
            </a:lvl1pPr>
            <a:lvl2pPr marL="742950" indent="-285750">
              <a:defRPr>
                <a:latin typeface="Arial" charset="0"/>
              </a:defRPr>
            </a:lvl2pPr>
            <a:lvl3pPr marL="1143000" indent="-228600">
              <a:defRPr>
                <a:latin typeface="Arial" charset="0"/>
              </a:defRPr>
            </a:lvl3pPr>
            <a:lvl4pPr marL="1600200" indent="-228600">
              <a:defRPr>
                <a:latin typeface="Arial" charset="0"/>
              </a:defRPr>
            </a:lvl4pPr>
            <a:lvl5pPr marL="2057400" indent="-228600">
              <a:defRPr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defTabSz="9140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 Narrow" pitchFamily="34" charset="0"/>
                <a:cs typeface="Arial" charset="0"/>
              </a:rPr>
              <a:t>ООО «Докшицкая мануфактура», Докшицкий район </a:t>
            </a:r>
            <a:br>
              <a:rPr lang="ru-RU" sz="1400" dirty="0">
                <a:latin typeface="Arial Narrow" pitchFamily="34" charset="0"/>
                <a:cs typeface="Arial" charset="0"/>
              </a:rPr>
            </a:br>
            <a:r>
              <a:rPr lang="ru-RU" sz="1400" dirty="0">
                <a:latin typeface="Arial Narrow" pitchFamily="34" charset="0"/>
                <a:cs typeface="Arial" charset="0"/>
              </a:rPr>
              <a:t>(производство нательного белья), 60 рабочих мест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01" y="4572002"/>
            <a:ext cx="9052753" cy="542925"/>
          </a:xfrm>
          <a:prstGeom prst="round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spc="-40" dirty="0">
                <a:solidFill>
                  <a:prstClr val="black"/>
                </a:solidFill>
                <a:latin typeface="Arial Narrow" panose="020B0606020202030204" pitchFamily="34" charset="0"/>
              </a:rPr>
              <a:t>За 2021 – 2024 годы в реальном секторе экономики реализовано более 160 проектов, </a:t>
            </a:r>
            <a:br>
              <a:rPr lang="ru-RU" b="1" spc="-4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b="1" spc="-40" dirty="0">
                <a:solidFill>
                  <a:prstClr val="black"/>
                </a:solidFill>
                <a:latin typeface="Arial Narrow" panose="020B0606020202030204" pitchFamily="34" charset="0"/>
              </a:rPr>
              <a:t>создано 353 новых производственных предприятия и более 2100 новых рабочих мест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7760" y="28373"/>
            <a:ext cx="7982712" cy="36470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Индустриализация, инновации и инфраструктура</a:t>
            </a:r>
          </a:p>
        </p:txBody>
      </p:sp>
      <p:sp>
        <p:nvSpPr>
          <p:cNvPr id="29" name="Загнутый угол 28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>
                <a:defRPr/>
              </a:pPr>
              <a:t>15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84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26064267"/>
              </p:ext>
            </p:extLst>
          </p:nvPr>
        </p:nvGraphicFramePr>
        <p:xfrm>
          <a:off x="-528069" y="2350880"/>
          <a:ext cx="10274300" cy="286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78838" y="2368296"/>
            <a:ext cx="9069369" cy="275462"/>
          </a:xfrm>
          <a:custGeom>
            <a:avLst/>
            <a:gdLst>
              <a:gd name="connsiteX0" fmla="*/ 0 w 6948002"/>
              <a:gd name="connsiteY0" fmla="*/ 55094 h 550941"/>
              <a:gd name="connsiteX1" fmla="*/ 55094 w 6948002"/>
              <a:gd name="connsiteY1" fmla="*/ 0 h 550941"/>
              <a:gd name="connsiteX2" fmla="*/ 6892908 w 6948002"/>
              <a:gd name="connsiteY2" fmla="*/ 0 h 550941"/>
              <a:gd name="connsiteX3" fmla="*/ 6948002 w 6948002"/>
              <a:gd name="connsiteY3" fmla="*/ 55094 h 550941"/>
              <a:gd name="connsiteX4" fmla="*/ 6948002 w 6948002"/>
              <a:gd name="connsiteY4" fmla="*/ 495847 h 550941"/>
              <a:gd name="connsiteX5" fmla="*/ 6892908 w 6948002"/>
              <a:gd name="connsiteY5" fmla="*/ 550941 h 550941"/>
              <a:gd name="connsiteX6" fmla="*/ 55094 w 6948002"/>
              <a:gd name="connsiteY6" fmla="*/ 550941 h 550941"/>
              <a:gd name="connsiteX7" fmla="*/ 0 w 6948002"/>
              <a:gd name="connsiteY7" fmla="*/ 495847 h 550941"/>
              <a:gd name="connsiteX8" fmla="*/ 0 w 6948002"/>
              <a:gd name="connsiteY8" fmla="*/ 55094 h 55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8002" h="550941">
                <a:moveTo>
                  <a:pt x="0" y="55094"/>
                </a:moveTo>
                <a:cubicBezTo>
                  <a:pt x="0" y="24666"/>
                  <a:pt x="24666" y="0"/>
                  <a:pt x="55094" y="0"/>
                </a:cubicBezTo>
                <a:lnTo>
                  <a:pt x="6892908" y="0"/>
                </a:lnTo>
                <a:cubicBezTo>
                  <a:pt x="6923336" y="0"/>
                  <a:pt x="6948002" y="24666"/>
                  <a:pt x="6948002" y="55094"/>
                </a:cubicBezTo>
                <a:lnTo>
                  <a:pt x="6948002" y="495847"/>
                </a:lnTo>
                <a:cubicBezTo>
                  <a:pt x="6948002" y="526275"/>
                  <a:pt x="6923336" y="550941"/>
                  <a:pt x="6892908" y="550941"/>
                </a:cubicBezTo>
                <a:lnTo>
                  <a:pt x="55094" y="550941"/>
                </a:lnTo>
                <a:cubicBezTo>
                  <a:pt x="24666" y="550941"/>
                  <a:pt x="0" y="526275"/>
                  <a:pt x="0" y="495847"/>
                </a:cubicBezTo>
                <a:lnTo>
                  <a:pt x="0" y="55094"/>
                </a:lnTo>
                <a:close/>
              </a:path>
            </a:pathLst>
          </a:custGeom>
          <a:solidFill>
            <a:srgbClr val="DEFF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7862" tIns="29621" rIns="37862" bIns="29621" anchor="ctr"/>
          <a:lstStyle/>
          <a:p>
            <a:pPr algn="ctr" defTabSz="1072461">
              <a:lnSpc>
                <a:spcPct val="90000"/>
              </a:lnSpc>
              <a:defRPr/>
            </a:pP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Среднемесячная заработная плата по видам деятельности, рублей</a:t>
            </a:r>
            <a:endParaRPr lang="ru-RU" sz="1400" b="1" i="1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2" name="Shape 11"/>
          <p:cNvSpPr/>
          <p:nvPr/>
        </p:nvSpPr>
        <p:spPr bwMode="auto">
          <a:xfrm>
            <a:off x="735875" y="2962605"/>
            <a:ext cx="1450379" cy="825810"/>
          </a:xfrm>
          <a:prstGeom prst="swooshArrow">
            <a:avLst>
              <a:gd name="adj1" fmla="val 25000"/>
              <a:gd name="adj2" fmla="val 48729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0" tIns="45705" rIns="91410" bIns="45705"/>
          <a:lstStyle/>
          <a:p>
            <a:pPr defTabSz="9140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 rot="20267516">
            <a:off x="392704" y="3059310"/>
            <a:ext cx="2260015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в 2,4 раза</a:t>
            </a:r>
          </a:p>
        </p:txBody>
      </p:sp>
      <p:sp>
        <p:nvSpPr>
          <p:cNvPr id="14" name="Shape 13"/>
          <p:cNvSpPr/>
          <p:nvPr/>
        </p:nvSpPr>
        <p:spPr bwMode="auto">
          <a:xfrm>
            <a:off x="2176029" y="2818589"/>
            <a:ext cx="1450379" cy="825810"/>
          </a:xfrm>
          <a:prstGeom prst="swooshArrow">
            <a:avLst>
              <a:gd name="adj1" fmla="val 25000"/>
              <a:gd name="adj2" fmla="val 48729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0" tIns="45705" rIns="91410" bIns="45705"/>
          <a:lstStyle/>
          <a:p>
            <a:pPr defTabSz="9140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 rot="20267516">
            <a:off x="1832864" y="2915294"/>
            <a:ext cx="2260015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в 2,1 раза</a:t>
            </a:r>
          </a:p>
        </p:txBody>
      </p:sp>
      <p:sp>
        <p:nvSpPr>
          <p:cNvPr id="16" name="Shape 15"/>
          <p:cNvSpPr/>
          <p:nvPr/>
        </p:nvSpPr>
        <p:spPr bwMode="auto">
          <a:xfrm>
            <a:off x="3450070" y="2746581"/>
            <a:ext cx="1450379" cy="825810"/>
          </a:xfrm>
          <a:prstGeom prst="swooshArrow">
            <a:avLst>
              <a:gd name="adj1" fmla="val 25000"/>
              <a:gd name="adj2" fmla="val 48729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0" tIns="45705" rIns="91410" bIns="45705"/>
          <a:lstStyle/>
          <a:p>
            <a:pPr defTabSz="9140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 rot="20267516">
            <a:off x="3106905" y="2843286"/>
            <a:ext cx="2260015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в 1,9 раза</a:t>
            </a:r>
          </a:p>
        </p:txBody>
      </p:sp>
      <p:sp>
        <p:nvSpPr>
          <p:cNvPr id="18" name="Shape 17"/>
          <p:cNvSpPr/>
          <p:nvPr/>
        </p:nvSpPr>
        <p:spPr bwMode="auto">
          <a:xfrm>
            <a:off x="7482515" y="2682044"/>
            <a:ext cx="1450379" cy="825810"/>
          </a:xfrm>
          <a:prstGeom prst="swooshArrow">
            <a:avLst>
              <a:gd name="adj1" fmla="val 25000"/>
              <a:gd name="adj2" fmla="val 48729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0" tIns="45705" rIns="91410" bIns="45705"/>
          <a:lstStyle/>
          <a:p>
            <a:pPr defTabSz="9140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 rot="20267516">
            <a:off x="7139353" y="2778748"/>
            <a:ext cx="2260015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в 2,3 раза</a:t>
            </a:r>
          </a:p>
        </p:txBody>
      </p:sp>
      <p:sp>
        <p:nvSpPr>
          <p:cNvPr id="25" name="Shape 24"/>
          <p:cNvSpPr/>
          <p:nvPr/>
        </p:nvSpPr>
        <p:spPr bwMode="auto">
          <a:xfrm>
            <a:off x="4771385" y="2746581"/>
            <a:ext cx="1450379" cy="825810"/>
          </a:xfrm>
          <a:prstGeom prst="swooshArrow">
            <a:avLst>
              <a:gd name="adj1" fmla="val 25000"/>
              <a:gd name="adj2" fmla="val 48729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0" tIns="45705" rIns="91410" bIns="45705"/>
          <a:lstStyle/>
          <a:p>
            <a:pPr defTabSz="9140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 rot="20267516">
            <a:off x="4425152" y="2842354"/>
            <a:ext cx="2260015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в 2,1 раза</a:t>
            </a:r>
          </a:p>
        </p:txBody>
      </p:sp>
      <p:sp>
        <p:nvSpPr>
          <p:cNvPr id="27" name="Shape 26"/>
          <p:cNvSpPr/>
          <p:nvPr/>
        </p:nvSpPr>
        <p:spPr bwMode="auto">
          <a:xfrm>
            <a:off x="6221764" y="2670515"/>
            <a:ext cx="1450379" cy="825810"/>
          </a:xfrm>
          <a:prstGeom prst="swooshArrow">
            <a:avLst>
              <a:gd name="adj1" fmla="val 25000"/>
              <a:gd name="adj2" fmla="val 48729"/>
            </a:avLst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0" tIns="45705" rIns="91410" bIns="45705"/>
          <a:lstStyle/>
          <a:p>
            <a:pPr defTabSz="91406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 rot="20267516">
            <a:off x="5878602" y="2767220"/>
            <a:ext cx="2260015" cy="31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white"/>
                </a:solidFill>
                <a:latin typeface="Arial Narrow" pitchFamily="34" charset="0"/>
                <a:cs typeface="Arial" charset="0"/>
              </a:rPr>
              <a:t>в 2,1 раза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2488" y="-15941"/>
            <a:ext cx="7751960" cy="364677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Достойная работа и экономический рост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9966" y="353332"/>
            <a:ext cx="8496944" cy="346210"/>
          </a:xfrm>
          <a:prstGeom prst="rect">
            <a:avLst/>
          </a:prstGeom>
          <a:noFill/>
          <a:effectLst/>
        </p:spPr>
        <p:txBody>
          <a:bodyPr vert="horz" wrap="square" lIns="68517" tIns="34271" rIns="68517" bIns="34271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13646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ln w="50800"/>
                <a:solidFill>
                  <a:srgbClr val="339933"/>
                </a:solidFill>
                <a:latin typeface="Arial Narrow" pitchFamily="34" charset="0"/>
              </a:rPr>
              <a:t>Удельный вес инвестиций в ВРП – 18,4% (2020 г. – 14,8%)</a:t>
            </a: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942630958"/>
              </p:ext>
            </p:extLst>
          </p:nvPr>
        </p:nvGraphicFramePr>
        <p:xfrm>
          <a:off x="0" y="895727"/>
          <a:ext cx="9182099" cy="153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32981BEB-5BA4-6082-FDCA-3C0C9C314E8C}"/>
              </a:ext>
            </a:extLst>
          </p:cNvPr>
          <p:cNvSpPr txBox="1">
            <a:spLocks/>
          </p:cNvSpPr>
          <p:nvPr/>
        </p:nvSpPr>
        <p:spPr>
          <a:xfrm>
            <a:off x="119385" y="688823"/>
            <a:ext cx="8915400" cy="302809"/>
          </a:xfrm>
          <a:prstGeom prst="rect">
            <a:avLst/>
          </a:prstGeom>
        </p:spPr>
        <p:txBody>
          <a:bodyPr vert="horz" wrap="square" lIns="80423" tIns="40212" rIns="80423" bIns="40212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258" fontAlgn="base">
              <a:lnSpc>
                <a:spcPct val="80000"/>
              </a:lnSpc>
              <a:spcAft>
                <a:spcPct val="0"/>
              </a:spcAft>
            </a:pPr>
            <a:r>
              <a:rPr lang="ru-RU" sz="1800" b="1" dirty="0">
                <a:ln w="50800"/>
                <a:solidFill>
                  <a:srgbClr val="800080"/>
                </a:solidFill>
                <a:latin typeface="Arial Narrow" pitchFamily="34" charset="0"/>
              </a:rPr>
              <a:t>Поступление доходов консолидированного бюджета, </a:t>
            </a:r>
            <a:r>
              <a:rPr lang="ru-RU" sz="1800" b="1" dirty="0" err="1">
                <a:ln w="50800"/>
                <a:solidFill>
                  <a:srgbClr val="800080"/>
                </a:solidFill>
                <a:latin typeface="Arial Narrow" pitchFamily="34" charset="0"/>
              </a:rPr>
              <a:t>млн.рублей</a:t>
            </a:r>
            <a:endParaRPr lang="ru-RU" sz="1800" b="1" dirty="0">
              <a:ln w="50800"/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34" name="Загнутый угол 33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</a:rPr>
              <a:pPr algn="ctr">
                <a:defRPr/>
              </a:pPr>
              <a:t>16</a:t>
            </a:fld>
            <a:endParaRPr lang="ru-RU" b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91734" y="469688"/>
            <a:ext cx="7792580" cy="971200"/>
          </a:xfrm>
          <a:prstGeom prst="roundRect">
            <a:avLst/>
          </a:prstGeom>
          <a:solidFill>
            <a:srgbClr val="DEFFB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7862" tIns="29621" rIns="37862" bIns="29621" anchor="ctr"/>
          <a:lstStyle/>
          <a:p>
            <a:pPr algn="ctr" defTabSz="1072461">
              <a:lnSpc>
                <a:spcPct val="90000"/>
              </a:lnSpc>
            </a:pP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Внедряются принципы ”зеленой экономики“: </a:t>
            </a:r>
            <a:b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7 организаций   области  включены в реестры  производителей  органической   и натуральной продукции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2696" y="22041"/>
            <a:ext cx="8064896" cy="364677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Ответственное потребление и производство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76944"/>
            <a:ext cx="2601710" cy="30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005" y="1503060"/>
            <a:ext cx="371084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376" y="1876944"/>
            <a:ext cx="2528216" cy="27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207228"/>
            <a:ext cx="3407252" cy="19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нутый угол 12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17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DB14E-92F0-CE65-1736-E089C0BA6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6614" y="2941604"/>
            <a:ext cx="4509686" cy="220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95" y="2926720"/>
            <a:ext cx="4481697" cy="20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484" y="167273"/>
            <a:ext cx="7792580" cy="36470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Проекты по переработке отходов  производства  и  ВМР</a:t>
            </a:r>
          </a:p>
        </p:txBody>
      </p:sp>
      <p:pic>
        <p:nvPicPr>
          <p:cNvPr id="6147" name="Picture 3" descr="C:\WINDOWS\Temp\Rar$DIa4420.41571\Викоп Фагус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95" y="689728"/>
            <a:ext cx="4481697" cy="19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689727"/>
            <a:ext cx="4516308" cy="195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9A28B02-509A-BB0D-9B54-D658E1CC9FA8}"/>
              </a:ext>
            </a:extLst>
          </p:cNvPr>
          <p:cNvSpPr txBox="1">
            <a:spLocks/>
          </p:cNvSpPr>
          <p:nvPr/>
        </p:nvSpPr>
        <p:spPr>
          <a:xfrm>
            <a:off x="0" y="2586219"/>
            <a:ext cx="4499992" cy="340501"/>
          </a:xfrm>
          <a:prstGeom prst="rect">
            <a:avLst/>
          </a:prstGeom>
          <a:solidFill>
            <a:srgbClr val="0070C0"/>
          </a:solidFill>
          <a:ln>
            <a:solidFill>
              <a:sysClr val="window" lastClr="FFFFFF"/>
            </a:solidFill>
          </a:ln>
        </p:spPr>
        <p:txBody>
          <a:bodyPr wrap="square" lIns="91410" tIns="45705" rIns="91410" bIns="45705" rtlCol="0" anchor="ctr" anchorCtr="1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cs typeface="Arial" charset="0"/>
              </a:rPr>
              <a:t>СООО «</a:t>
            </a:r>
            <a:r>
              <a:rPr lang="ru-RU" dirty="0" err="1">
                <a:cs typeface="Arial" charset="0"/>
              </a:rPr>
              <a:t>Викоп-Фагус</a:t>
            </a:r>
            <a:r>
              <a:rPr lang="ru-RU" dirty="0">
                <a:cs typeface="Arial" charset="0"/>
              </a:rPr>
              <a:t>» (</a:t>
            </a:r>
            <a:r>
              <a:rPr lang="ru-RU" dirty="0" err="1">
                <a:cs typeface="Arial" charset="0"/>
              </a:rPr>
              <a:t>г.Витебск</a:t>
            </a:r>
            <a:r>
              <a:rPr lang="ru-RU" dirty="0">
                <a:cs typeface="Arial" charset="0"/>
              </a:rPr>
              <a:t>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9A28B02-509A-BB0D-9B54-D658E1CC9FA8}"/>
              </a:ext>
            </a:extLst>
          </p:cNvPr>
          <p:cNvSpPr txBox="1">
            <a:spLocks/>
          </p:cNvSpPr>
          <p:nvPr/>
        </p:nvSpPr>
        <p:spPr>
          <a:xfrm>
            <a:off x="4499992" y="2586219"/>
            <a:ext cx="4534396" cy="340501"/>
          </a:xfrm>
          <a:prstGeom prst="rect">
            <a:avLst/>
          </a:prstGeom>
          <a:solidFill>
            <a:srgbClr val="0070C0"/>
          </a:solidFill>
          <a:ln>
            <a:solidFill>
              <a:sysClr val="window" lastClr="FFFFFF"/>
            </a:solidFill>
          </a:ln>
        </p:spPr>
        <p:txBody>
          <a:bodyPr wrap="square" lIns="0" tIns="45705" rIns="0" bIns="45705" rtlCol="0" anchor="ctr" anchorCtr="1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500" spc="-30" dirty="0">
                <a:cs typeface="Arial" charset="0"/>
              </a:rPr>
              <a:t>УП «</a:t>
            </a:r>
            <a:r>
              <a:rPr lang="ru-RU" sz="1500" spc="-30" dirty="0" err="1">
                <a:cs typeface="Arial" charset="0"/>
              </a:rPr>
              <a:t>Биомехзавод</a:t>
            </a:r>
            <a:r>
              <a:rPr lang="ru-RU" sz="1500" spc="-30" dirty="0">
                <a:cs typeface="Arial" charset="0"/>
              </a:rPr>
              <a:t> бытовых </a:t>
            </a:r>
            <a:r>
              <a:rPr lang="ru-RU" sz="1500" spc="-30" dirty="0" err="1">
                <a:cs typeface="Arial" charset="0"/>
              </a:rPr>
              <a:t>вторресурсов</a:t>
            </a:r>
            <a:r>
              <a:rPr lang="ru-RU" sz="1500" spc="-30" dirty="0">
                <a:cs typeface="Arial" charset="0"/>
              </a:rPr>
              <a:t>» (</a:t>
            </a:r>
            <a:r>
              <a:rPr lang="ru-RU" sz="1500" spc="-30" dirty="0" err="1">
                <a:cs typeface="Arial" charset="0"/>
              </a:rPr>
              <a:t>г.Новополоцк</a:t>
            </a:r>
            <a:r>
              <a:rPr lang="ru-RU" sz="1500" spc="-30" dirty="0">
                <a:cs typeface="Arial" charset="0"/>
              </a:rPr>
              <a:t>)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9A28B02-509A-BB0D-9B54-D658E1CC9FA8}"/>
              </a:ext>
            </a:extLst>
          </p:cNvPr>
          <p:cNvSpPr txBox="1">
            <a:spLocks/>
          </p:cNvSpPr>
          <p:nvPr/>
        </p:nvSpPr>
        <p:spPr>
          <a:xfrm>
            <a:off x="0" y="4731991"/>
            <a:ext cx="4499992" cy="411510"/>
          </a:xfrm>
          <a:prstGeom prst="rect">
            <a:avLst/>
          </a:prstGeom>
          <a:solidFill>
            <a:srgbClr val="0070C0"/>
          </a:solidFill>
          <a:ln>
            <a:solidFill>
              <a:sysClr val="window" lastClr="FFFFFF"/>
            </a:solidFill>
          </a:ln>
        </p:spPr>
        <p:txBody>
          <a:bodyPr wrap="square" lIns="91410" tIns="45705" rIns="91410" bIns="45705" rtlCol="0" anchor="ctr" anchorCtr="1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500" dirty="0">
                <a:cs typeface="Arial" charset="0"/>
              </a:rPr>
              <a:t>Филиал «Бумажная фабрика «Красная Звезда» </a:t>
            </a:r>
            <a:br>
              <a:rPr lang="ru-RU" sz="1500" dirty="0">
                <a:cs typeface="Arial" charset="0"/>
              </a:rPr>
            </a:br>
            <a:r>
              <a:rPr lang="ru-RU" sz="1500" dirty="0">
                <a:cs typeface="Arial" charset="0"/>
              </a:rPr>
              <a:t>ОАО «Светлогорский ЦКК» (</a:t>
            </a:r>
            <a:r>
              <a:rPr lang="ru-RU" sz="1500" dirty="0" err="1">
                <a:cs typeface="Arial" charset="0"/>
              </a:rPr>
              <a:t>г.Чашники</a:t>
            </a:r>
            <a:r>
              <a:rPr lang="ru-RU" sz="1500" dirty="0">
                <a:cs typeface="Arial" charset="0"/>
              </a:rPr>
              <a:t>)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9A28B02-509A-BB0D-9B54-D658E1CC9FA8}"/>
              </a:ext>
            </a:extLst>
          </p:cNvPr>
          <p:cNvSpPr txBox="1">
            <a:spLocks/>
          </p:cNvSpPr>
          <p:nvPr/>
        </p:nvSpPr>
        <p:spPr>
          <a:xfrm>
            <a:off x="4486344" y="4731991"/>
            <a:ext cx="4529956" cy="411509"/>
          </a:xfrm>
          <a:prstGeom prst="rect">
            <a:avLst/>
          </a:prstGeom>
          <a:solidFill>
            <a:srgbClr val="0070C0"/>
          </a:solidFill>
          <a:ln>
            <a:solidFill>
              <a:sysClr val="window" lastClr="FFFFFF"/>
            </a:solidFill>
          </a:ln>
        </p:spPr>
        <p:txBody>
          <a:bodyPr wrap="square" lIns="91410" tIns="45705" rIns="91410" bIns="45705" rtlCol="0" anchor="ctr" anchorCtr="1">
            <a:noAutofit/>
          </a:bodyPr>
          <a:lstStyle>
            <a:defPPr>
              <a:defRPr lang="ru-RU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sz="1400" dirty="0">
                <a:cs typeface="Arial" charset="0"/>
              </a:rPr>
              <a:t>ОДО «Производственное предприятие «ВЕТПЛАСТИК» (</a:t>
            </a:r>
            <a:r>
              <a:rPr lang="ru-RU" sz="1400" dirty="0" err="1">
                <a:cs typeface="Arial" charset="0"/>
              </a:rPr>
              <a:t>г.Витебск</a:t>
            </a:r>
            <a:r>
              <a:rPr lang="ru-RU" sz="1400" dirty="0">
                <a:cs typeface="Arial" charset="0"/>
              </a:rPr>
              <a:t>)</a:t>
            </a:r>
          </a:p>
        </p:txBody>
      </p:sp>
      <p:sp>
        <p:nvSpPr>
          <p:cNvPr id="20" name="Загнутый угол 19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18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9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DB14E-92F0-CE65-1736-E089C0BA6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Управление прогноза и анализа\ЦУР\ЦУР 2025\Визит координатора август 2025\Фото для доклада\18\18-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95" y="2920311"/>
            <a:ext cx="4265673" cy="21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4" y="411510"/>
            <a:ext cx="4265674" cy="21460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294" y="2571750"/>
            <a:ext cx="4265673" cy="360040"/>
          </a:xfrm>
          <a:prstGeom prst="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5" rIns="0" bIns="45705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ЧУП «</a:t>
            </a:r>
            <a:r>
              <a:rPr lang="ru-RU" sz="12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Витстройтехмаш</a:t>
            </a: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» (</a:t>
            </a:r>
            <a:r>
              <a:rPr lang="ru-RU" sz="12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г.Витебск</a:t>
            </a: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)</a:t>
            </a:r>
          </a:p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n w="50800"/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Строительство завода по выпуску инновационной техники «</a:t>
            </a:r>
            <a:r>
              <a:rPr lang="en-US" sz="1200" b="1" dirty="0">
                <a:ln w="50800"/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VIZIT</a:t>
            </a:r>
            <a:r>
              <a:rPr lang="ru-RU" sz="1200" b="1" dirty="0">
                <a:ln w="50800"/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294" y="4515966"/>
            <a:ext cx="4265673" cy="553852"/>
          </a:xfrm>
          <a:prstGeom prst="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5" rIns="0" bIns="45705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Новополоцкий</a:t>
            </a: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 завод технологических металлоконструкций </a:t>
            </a:r>
            <a:r>
              <a:rPr lang="ru-RU" sz="1200" b="1" dirty="0">
                <a:ln w="50800"/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Инн</a:t>
            </a:r>
            <a:r>
              <a:rPr lang="ru-RU" sz="1200" b="1" dirty="0">
                <a:ln w="50800"/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овационная технология производства металлоконструкций</a:t>
            </a:r>
          </a:p>
        </p:txBody>
      </p:sp>
      <p:pic>
        <p:nvPicPr>
          <p:cNvPr id="8197" name="Picture 5" descr="Z:\Управление прогноза и анализа\ЦУР\ЦУР 2025\Визит координатора август 2025\Фото для доклада\18\18-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4123" y="411510"/>
            <a:ext cx="4858596" cy="29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:\Управление прогноза и анализа\ЦУР\ЦУР 2025\Визит координатора август 2025\Фото для доклада\18\18-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4123" y="3246669"/>
            <a:ext cx="4852088" cy="18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48967" y="4515966"/>
            <a:ext cx="4867244" cy="553852"/>
          </a:xfrm>
          <a:prstGeom prst="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5" rIns="0" bIns="45705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ООО «</a:t>
            </a:r>
            <a:r>
              <a:rPr lang="ru-RU" sz="12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Белкаролин</a:t>
            </a: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» (</a:t>
            </a:r>
            <a:r>
              <a:rPr lang="ru-RU" sz="12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г.Витебск</a:t>
            </a:r>
            <a: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)</a:t>
            </a:r>
            <a:br>
              <a:rPr lang="ru-RU" sz="12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200" b="1" dirty="0" err="1">
                <a:ln w="50800"/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Цифровизированный</a:t>
            </a:r>
            <a:r>
              <a:rPr lang="ru-RU" sz="1200" b="1" dirty="0">
                <a:ln w="50800"/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завод по производству инновационных </a:t>
            </a:r>
            <a:br>
              <a:rPr lang="ru-RU" sz="1200" b="1" dirty="0">
                <a:ln w="50800"/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200" b="1" dirty="0">
                <a:ln w="50800"/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ветеринарных препаратов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6668" y="66950"/>
            <a:ext cx="7787396" cy="36470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Высокотехнологичные производства Индустрии 4.0</a:t>
            </a:r>
          </a:p>
        </p:txBody>
      </p:sp>
      <p:sp>
        <p:nvSpPr>
          <p:cNvPr id="20" name="Загнутый угол 19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19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9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1043608" y="39371"/>
            <a:ext cx="7502511" cy="660171"/>
          </a:xfrm>
          <a:custGeom>
            <a:avLst/>
            <a:gdLst>
              <a:gd name="connsiteX0" fmla="*/ 0 w 8852533"/>
              <a:gd name="connsiteY0" fmla="*/ 69496 h 694957"/>
              <a:gd name="connsiteX1" fmla="*/ 69496 w 8852533"/>
              <a:gd name="connsiteY1" fmla="*/ 0 h 694957"/>
              <a:gd name="connsiteX2" fmla="*/ 8783037 w 8852533"/>
              <a:gd name="connsiteY2" fmla="*/ 0 h 694957"/>
              <a:gd name="connsiteX3" fmla="*/ 8852533 w 8852533"/>
              <a:gd name="connsiteY3" fmla="*/ 69496 h 694957"/>
              <a:gd name="connsiteX4" fmla="*/ 8852533 w 8852533"/>
              <a:gd name="connsiteY4" fmla="*/ 625461 h 694957"/>
              <a:gd name="connsiteX5" fmla="*/ 8783037 w 8852533"/>
              <a:gd name="connsiteY5" fmla="*/ 694957 h 694957"/>
              <a:gd name="connsiteX6" fmla="*/ 69496 w 8852533"/>
              <a:gd name="connsiteY6" fmla="*/ 694957 h 694957"/>
              <a:gd name="connsiteX7" fmla="*/ 0 w 8852533"/>
              <a:gd name="connsiteY7" fmla="*/ 625461 h 694957"/>
              <a:gd name="connsiteX8" fmla="*/ 0 w 8852533"/>
              <a:gd name="connsiteY8" fmla="*/ 69496 h 69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2533" h="694957">
                <a:moveTo>
                  <a:pt x="0" y="69496"/>
                </a:moveTo>
                <a:cubicBezTo>
                  <a:pt x="0" y="31114"/>
                  <a:pt x="31114" y="0"/>
                  <a:pt x="69496" y="0"/>
                </a:cubicBezTo>
                <a:lnTo>
                  <a:pt x="8783037" y="0"/>
                </a:lnTo>
                <a:cubicBezTo>
                  <a:pt x="8821419" y="0"/>
                  <a:pt x="8852533" y="31114"/>
                  <a:pt x="8852533" y="69496"/>
                </a:cubicBezTo>
                <a:lnTo>
                  <a:pt x="8852533" y="625461"/>
                </a:lnTo>
                <a:cubicBezTo>
                  <a:pt x="8852533" y="663843"/>
                  <a:pt x="8821419" y="694957"/>
                  <a:pt x="8783037" y="694957"/>
                </a:cubicBezTo>
                <a:lnTo>
                  <a:pt x="69496" y="694957"/>
                </a:lnTo>
                <a:cubicBezTo>
                  <a:pt x="31114" y="694957"/>
                  <a:pt x="0" y="663843"/>
                  <a:pt x="0" y="625461"/>
                </a:cubicBezTo>
                <a:lnTo>
                  <a:pt x="0" y="69496"/>
                </a:lnTo>
                <a:close/>
              </a:path>
            </a:pathLst>
          </a:cu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Приоритетные направления научной, научно-технической и инновационной деятельности на 2026 – 2030 годы</a:t>
            </a: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620800716"/>
              </p:ext>
            </p:extLst>
          </p:nvPr>
        </p:nvGraphicFramePr>
        <p:xfrm>
          <a:off x="93985" y="695438"/>
          <a:ext cx="8941970" cy="442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нутый угол 6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b="1" kern="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3DB14E-92F0-CE65-1736-E089C0BA6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8041" y="487534"/>
            <a:ext cx="4473888" cy="208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9039" y="2499742"/>
            <a:ext cx="4452890" cy="227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5" y="2117328"/>
            <a:ext cx="4580084" cy="304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927" y="31140"/>
            <a:ext cx="8573563" cy="36470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Цифровые технологии в промышленности  и  сельском хозяйстве</a:t>
            </a:r>
          </a:p>
        </p:txBody>
      </p:sp>
      <p:pic>
        <p:nvPicPr>
          <p:cNvPr id="15" name="Picture 16" descr="C:\Users\jezhora\AppData\Local\Temp\batF67.tmp\_NIK0770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01" y="487534"/>
            <a:ext cx="4608538" cy="208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598042" y="4783460"/>
            <a:ext cx="4473888" cy="360040"/>
          </a:xfrm>
          <a:prstGeom prst="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5" rIns="0" bIns="45705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СХП «</a:t>
            </a:r>
            <a:r>
              <a:rPr lang="ru-RU" sz="16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Мазоловогаз</a:t>
            </a:r>
            <a:r>
              <a:rPr lang="ru-RU" sz="16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783460"/>
            <a:ext cx="4600745" cy="360040"/>
          </a:xfrm>
          <a:prstGeom prst="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5" rIns="0" bIns="45705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УП «</a:t>
            </a:r>
            <a:r>
              <a:rPr lang="ru-RU" sz="1600" b="1" dirty="0" err="1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Витебскоблгаз</a:t>
            </a:r>
            <a:r>
              <a:rPr lang="ru-RU" sz="16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8624" y="2509962"/>
            <a:ext cx="4600745" cy="360040"/>
          </a:xfrm>
          <a:prstGeom prst="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05" rIns="0" bIns="45705" anchor="ctr"/>
          <a:lstStyle/>
          <a:p>
            <a:pPr algn="ctr" defTabSz="9140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n w="50800"/>
                <a:solidFill>
                  <a:srgbClr val="333399"/>
                </a:solidFill>
                <a:latin typeface="Arial Narrow" pitchFamily="34" charset="0"/>
                <a:cs typeface="Arial" pitchFamily="34" charset="0"/>
              </a:rPr>
              <a:t>ОАО «Витебская бройлерная птицефабрика»</a:t>
            </a:r>
          </a:p>
        </p:txBody>
      </p:sp>
      <p:sp>
        <p:nvSpPr>
          <p:cNvPr id="23" name="Загнутый угол 22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20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98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2770" y="0"/>
            <a:ext cx="4210714" cy="5143500"/>
          </a:xfrm>
          <a:prstGeom prst="rect">
            <a:avLst/>
          </a:prstGeom>
        </p:spPr>
      </p:pic>
      <p:sp>
        <p:nvSpPr>
          <p:cNvPr id="8" name="Объект 5">
            <a:extLst>
              <a:ext uri="{FF2B5EF4-FFF2-40B4-BE49-F238E27FC236}">
                <a16:creationId xmlns:a16="http://schemas.microsoft.com/office/drawing/2014/main" id="{A9F5821F-2949-B369-14E7-8D5F1121926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35243" y="73619"/>
            <a:ext cx="3365149" cy="611535"/>
          </a:xfrm>
          <a:prstGeom prst="roundRect">
            <a:avLst/>
          </a:prstGeom>
          <a:solidFill>
            <a:srgbClr val="E1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0"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Arial Black" pitchFamily="34" charset="0"/>
              </a:rPr>
              <a:t>Будущее за технологиями </a:t>
            </a:r>
            <a:br>
              <a:rPr lang="ru-RU" sz="1600" b="1" dirty="0">
                <a:latin typeface="Arial Black" pitchFamily="34" charset="0"/>
              </a:rPr>
            </a:br>
            <a:r>
              <a:rPr lang="ru-RU" sz="1600" b="1" dirty="0">
                <a:latin typeface="Arial Black" pitchFamily="34" charset="0"/>
              </a:rPr>
              <a:t>в гармонии с природой!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35243" y="771550"/>
            <a:ext cx="3448481" cy="46805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Приоритеты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58198823"/>
              </p:ext>
            </p:extLst>
          </p:nvPr>
        </p:nvGraphicFramePr>
        <p:xfrm>
          <a:off x="4211960" y="1563638"/>
          <a:ext cx="4502951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нутый угол 10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21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B2B2B0-D696-33E5-1416-0F65AE046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183724" y="46731"/>
            <a:ext cx="551992" cy="4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93521"/>
            <a:ext cx="918119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8138" y="4283406"/>
            <a:ext cx="960977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737" y="4293541"/>
            <a:ext cx="611599" cy="81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59633" y="482600"/>
            <a:ext cx="7324432" cy="25296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9" tIns="45683" rIns="91369" bIns="45683" rtlCol="0" anchor="ctr"/>
          <a:lstStyle/>
          <a:p>
            <a:pPr algn="ctr" defTabSz="778471"/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Инновации, автоматизация, роботизация, </a:t>
            </a:r>
            <a:r>
              <a:rPr lang="ru-RU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20" y="1026545"/>
            <a:ext cx="2729524" cy="537103"/>
          </a:xfrm>
          <a:prstGeom prst="roundRect">
            <a:avLst>
              <a:gd name="adj" fmla="val 10000"/>
            </a:avLst>
          </a:prstGeom>
          <a:ln w="28575">
            <a:solidFill>
              <a:srgbClr val="339933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9" tIns="45683" rIns="91369" bIns="45683" anchor="ctr" anchorCtr="1"/>
          <a:lstStyle/>
          <a:p>
            <a:pPr algn="ctr" defTabSz="778471"/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Легкая и пищевая промышленность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92867" y="1023575"/>
            <a:ext cx="2499219" cy="537103"/>
          </a:xfrm>
          <a:prstGeom prst="roundRect">
            <a:avLst>
              <a:gd name="adj" fmla="val 10000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9" tIns="45683" rIns="91369" bIns="45683" anchor="ctr" anchorCtr="1"/>
          <a:lstStyle/>
          <a:p>
            <a:pPr algn="ctr" defTabSz="778471"/>
            <a:r>
              <a:rPr lang="ru-RU" sz="1400" b="1" spc="-4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Электротранспорт и энергетическая инфраструктура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80406" y="1026545"/>
            <a:ext cx="1606463" cy="537103"/>
          </a:xfrm>
          <a:prstGeom prst="roundRect">
            <a:avLst>
              <a:gd name="adj" fmla="val 10000"/>
            </a:avLst>
          </a:prstGeom>
          <a:ln w="28575">
            <a:solidFill>
              <a:srgbClr val="00B0F0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9" tIns="45683" rIns="91369" bIns="45683" anchor="ctr" anchorCtr="1"/>
          <a:lstStyle/>
          <a:p>
            <a:pPr algn="ctr" defTabSz="778471"/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 </a:t>
            </a:r>
            <a:r>
              <a:rPr lang="ru-RU" sz="1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Фарм</a:t>
            </a:r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- и </a:t>
            </a:r>
            <a:r>
              <a:rPr lang="ru-RU" sz="1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био</a:t>
            </a:r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- технологии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26" y="1851670"/>
            <a:ext cx="895299" cy="2297366"/>
          </a:xfrm>
          <a:prstGeom prst="roundRect">
            <a:avLst/>
          </a:prstGeom>
          <a:noFill/>
          <a:ln w="28575">
            <a:solidFill>
              <a:srgbClr val="00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Внедрение </a:t>
            </a:r>
            <a:r>
              <a:rPr lang="ru-RU" sz="1100" b="1" dirty="0" err="1">
                <a:solidFill>
                  <a:prstClr val="black"/>
                </a:solidFill>
                <a:latin typeface="Arial Narrow" pitchFamily="34" charset="0"/>
              </a:rPr>
              <a:t>роботизи-рованных</a:t>
            </a: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 программно-аппаратных комплексов при производстве обуви </a:t>
            </a:r>
          </a:p>
          <a:p>
            <a:pPr algn="ctr" defTabSz="778471">
              <a:lnSpc>
                <a:spcPct val="90000"/>
              </a:lnSpc>
            </a:pP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r>
              <a:rPr lang="ru-RU" sz="1100" b="1" dirty="0" err="1">
                <a:solidFill>
                  <a:srgbClr val="7030A0"/>
                </a:solidFill>
                <a:latin typeface="Arial Narrow" pitchFamily="34" charset="0"/>
              </a:rPr>
              <a:t>Белвест</a:t>
            </a:r>
            <a:endParaRPr lang="ru-RU" sz="11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5" y="1851670"/>
            <a:ext cx="907496" cy="2297366"/>
          </a:xfrm>
          <a:prstGeom prst="roundRect">
            <a:avLst/>
          </a:prstGeom>
          <a:noFill/>
          <a:ln w="28575">
            <a:solidFill>
              <a:srgbClr val="00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spc="-30" dirty="0" err="1">
                <a:solidFill>
                  <a:prstClr val="black"/>
                </a:solidFill>
                <a:latin typeface="Arial Narrow" pitchFamily="34" charset="0"/>
              </a:rPr>
              <a:t>Цифровизация</a:t>
            </a: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  </a:t>
            </a:r>
            <a:r>
              <a:rPr lang="en-US" sz="1100" b="1" spc="-30" dirty="0">
                <a:solidFill>
                  <a:prstClr val="black"/>
                </a:solidFill>
                <a:latin typeface="Arial Narrow" pitchFamily="34" charset="0"/>
              </a:rPr>
              <a:t>ESG-</a:t>
            </a: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принципы</a:t>
            </a:r>
          </a:p>
          <a:p>
            <a:pPr algn="ctr" defTabSz="778471">
              <a:lnSpc>
                <a:spcPct val="90000"/>
              </a:lnSpc>
            </a:pPr>
            <a:endParaRPr lang="ru-RU" sz="1100" b="1" spc="-30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r>
              <a:rPr lang="ru-RU" sz="1100" b="1" spc="-30" dirty="0">
                <a:solidFill>
                  <a:srgbClr val="7030A0"/>
                </a:solidFill>
                <a:latin typeface="Arial Narrow" pitchFamily="34" charset="0"/>
              </a:rPr>
              <a:t>Витебские ковры,   Оршанский льнокомбинат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92862" y="1866351"/>
            <a:ext cx="644002" cy="22943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Авто-зарядные станции и устрой-</a:t>
            </a:r>
            <a:r>
              <a:rPr lang="ru-RU" sz="1100" b="1" dirty="0" err="1">
                <a:solidFill>
                  <a:prstClr val="black"/>
                </a:solidFill>
                <a:latin typeface="Arial Narrow" pitchFamily="34" charset="0"/>
              </a:rPr>
              <a:t>ства</a:t>
            </a: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Е-</a:t>
            </a:r>
            <a:r>
              <a:rPr lang="ru-RU" sz="1100" b="1" dirty="0" err="1">
                <a:solidFill>
                  <a:srgbClr val="7030A0"/>
                </a:solidFill>
                <a:latin typeface="Arial Narrow" pitchFamily="34" charset="0"/>
              </a:rPr>
              <a:t>Пауэр</a:t>
            </a:r>
            <a:endParaRPr lang="ru-RU" sz="1100" b="1" dirty="0">
              <a:solidFill>
                <a:srgbClr val="7030A0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Витязь</a:t>
            </a:r>
          </a:p>
          <a:p>
            <a:pPr algn="ctr" defTabSz="778471">
              <a:lnSpc>
                <a:spcPct val="90000"/>
              </a:lnSpc>
            </a:pPr>
            <a:endParaRPr lang="ru-RU" sz="11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95" y="1851687"/>
            <a:ext cx="763351" cy="22943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spc="-30" dirty="0" err="1">
                <a:solidFill>
                  <a:prstClr val="black"/>
                </a:solidFill>
                <a:latin typeface="Arial Narrow" pitchFamily="34" charset="0"/>
              </a:rPr>
              <a:t>Комплек-тующие</a:t>
            </a: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b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для  </a:t>
            </a:r>
            <a:r>
              <a:rPr lang="ru-RU" sz="1100" b="1" spc="-30" dirty="0" err="1">
                <a:solidFill>
                  <a:prstClr val="black"/>
                </a:solidFill>
                <a:latin typeface="Arial Narrow" pitchFamily="34" charset="0"/>
              </a:rPr>
              <a:t>электромо-билей</a:t>
            </a: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1100" b="1" spc="-30" dirty="0" err="1">
                <a:solidFill>
                  <a:prstClr val="black"/>
                </a:solidFill>
                <a:latin typeface="Arial Narrow" pitchFamily="34" charset="0"/>
              </a:rPr>
              <a:t>Белджи</a:t>
            </a:r>
            <a:endParaRPr lang="ru-RU" sz="1100" b="1" spc="-30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endParaRPr lang="ru-RU" sz="1100" b="1" spc="-30" dirty="0">
              <a:solidFill>
                <a:srgbClr val="7030A0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r>
              <a:rPr lang="ru-RU" sz="1100" b="1" spc="-30" dirty="0">
                <a:solidFill>
                  <a:srgbClr val="7030A0"/>
                </a:solidFill>
                <a:latin typeface="Arial Narrow" pitchFamily="34" charset="0"/>
              </a:rPr>
              <a:t>Измеритель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436865" y="4284758"/>
            <a:ext cx="790575" cy="7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369624" y="1866351"/>
            <a:ext cx="930573" cy="2294315"/>
          </a:xfrm>
          <a:prstGeom prst="roundRect">
            <a:avLst/>
          </a:prstGeom>
          <a:noFill/>
          <a:ln w="28575">
            <a:solidFill>
              <a:srgbClr val="0063A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Завод по производству контейнер-</a:t>
            </a:r>
            <a:r>
              <a:rPr lang="ru-RU" sz="1100" b="1" dirty="0" err="1">
                <a:solidFill>
                  <a:prstClr val="black"/>
                </a:solidFill>
                <a:latin typeface="Arial Narrow" pitchFamily="34" charset="0"/>
              </a:rPr>
              <a:t>ных</a:t>
            </a: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1100" b="1" dirty="0" err="1">
                <a:solidFill>
                  <a:prstClr val="black"/>
                </a:solidFill>
                <a:latin typeface="Arial Narrow" pitchFamily="34" charset="0"/>
              </a:rPr>
              <a:t>грузоподъем-ных</a:t>
            </a: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 машин</a:t>
            </a:r>
          </a:p>
          <a:p>
            <a:pPr algn="ctr" defTabSz="778471">
              <a:lnSpc>
                <a:spcPct val="90000"/>
              </a:lnSpc>
            </a:pPr>
            <a:r>
              <a:rPr lang="ru-RU" sz="1100" b="1" dirty="0" err="1">
                <a:solidFill>
                  <a:srgbClr val="7030A0"/>
                </a:solidFill>
                <a:latin typeface="Arial Narrow" pitchFamily="34" charset="0"/>
              </a:rPr>
              <a:t>Витстрой-техмаш</a:t>
            </a:r>
            <a:endParaRPr lang="ru-RU" sz="11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1421" y="4268598"/>
            <a:ext cx="1099867" cy="7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480389" y="1851669"/>
            <a:ext cx="1606462" cy="64511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научно-образовательный кластер "Медицина и фармацевтика – инновационные проекты"</a:t>
            </a:r>
            <a:endParaRPr lang="ru-RU" sz="11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7" idx="0"/>
          </p:cNvCxnSpPr>
          <p:nvPr/>
        </p:nvCxnSpPr>
        <p:spPr>
          <a:xfrm flipV="1">
            <a:off x="1387582" y="735561"/>
            <a:ext cx="0" cy="290974"/>
          </a:xfrm>
          <a:prstGeom prst="line">
            <a:avLst/>
          </a:prstGeom>
          <a:ln w="28575">
            <a:solidFill>
              <a:srgbClr val="3399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139952" y="735565"/>
            <a:ext cx="0" cy="290989"/>
          </a:xfrm>
          <a:prstGeom prst="line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269586" y="732605"/>
            <a:ext cx="0" cy="290989"/>
          </a:xfrm>
          <a:prstGeom prst="line">
            <a:avLst/>
          </a:prstGeom>
          <a:ln w="28575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73456" y="1575376"/>
            <a:ext cx="0" cy="290989"/>
          </a:xfrm>
          <a:prstGeom prst="line">
            <a:avLst/>
          </a:prstGeom>
          <a:ln w="28575">
            <a:solidFill>
              <a:srgbClr val="3399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1434969" y="1560696"/>
            <a:ext cx="0" cy="290989"/>
          </a:xfrm>
          <a:prstGeom prst="line">
            <a:avLst/>
          </a:prstGeom>
          <a:ln w="28575">
            <a:solidFill>
              <a:srgbClr val="3399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114863" y="1566692"/>
            <a:ext cx="0" cy="290989"/>
          </a:xfrm>
          <a:prstGeom prst="line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87924" y="1560697"/>
            <a:ext cx="0" cy="290989"/>
          </a:xfrm>
          <a:prstGeom prst="line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830688" y="1563657"/>
            <a:ext cx="0" cy="290989"/>
          </a:xfrm>
          <a:prstGeom prst="line">
            <a:avLst/>
          </a:prstGeom>
          <a:ln w="28575">
            <a:solidFill>
              <a:srgbClr val="7030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480389" y="2787774"/>
            <a:ext cx="1606462" cy="135821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85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Высокотехнологичные производства по выпуску медицинских и ветеринарных препаратов</a:t>
            </a:r>
          </a:p>
          <a:p>
            <a:pPr algn="ctr" defTabSz="778471">
              <a:lnSpc>
                <a:spcPct val="85000"/>
              </a:lnSpc>
            </a:pPr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”</a:t>
            </a:r>
            <a:r>
              <a:rPr lang="ru-RU" sz="1100" b="1" dirty="0" err="1">
                <a:solidFill>
                  <a:srgbClr val="7030A0"/>
                </a:solidFill>
                <a:latin typeface="Arial Narrow" pitchFamily="34" charset="0"/>
              </a:rPr>
              <a:t>Белкаролин</a:t>
            </a:r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“, ”Вик-здоровье животных“, ”Рубикон“, ”</a:t>
            </a:r>
            <a:r>
              <a:rPr lang="ru-RU" sz="1100" b="1" dirty="0" err="1">
                <a:solidFill>
                  <a:srgbClr val="7030A0"/>
                </a:solidFill>
                <a:latin typeface="Arial Narrow" pitchFamily="34" charset="0"/>
              </a:rPr>
              <a:t>БелВитунифарм</a:t>
            </a:r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“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8269585" y="1566692"/>
            <a:ext cx="0" cy="290989"/>
          </a:xfrm>
          <a:prstGeom prst="line">
            <a:avLst/>
          </a:prstGeom>
          <a:ln w="28575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285698" y="2496785"/>
            <a:ext cx="0" cy="290989"/>
          </a:xfrm>
          <a:prstGeom prst="line">
            <a:avLst/>
          </a:prstGeom>
          <a:ln w="28575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0388" y="4268599"/>
            <a:ext cx="764020" cy="79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9587" y="4293523"/>
            <a:ext cx="838918" cy="77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4297292" y="1857687"/>
            <a:ext cx="994791" cy="229431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Развитие энергетической  инфра-структуры</a:t>
            </a:r>
          </a:p>
          <a:p>
            <a:pPr algn="ctr" defTabSz="778471">
              <a:lnSpc>
                <a:spcPct val="90000"/>
              </a:lnSpc>
            </a:pPr>
            <a:endParaRPr lang="ru-RU" sz="1100" b="1" dirty="0">
              <a:solidFill>
                <a:prstClr val="black"/>
              </a:solidFill>
              <a:latin typeface="Arial Narrow" pitchFamily="34" charset="0"/>
            </a:endParaRPr>
          </a:p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srgbClr val="7030A0"/>
                </a:solidFill>
                <a:latin typeface="Arial Narrow" pitchFamily="34" charset="0"/>
              </a:rPr>
              <a:t>Перевод перевозок на электро-транспорт в Новополоцке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69624" y="1026560"/>
            <a:ext cx="930573" cy="537103"/>
          </a:xfrm>
          <a:prstGeom prst="roundRect">
            <a:avLst>
              <a:gd name="adj" fmla="val 10000"/>
            </a:avLst>
          </a:prstGeom>
          <a:ln w="28575">
            <a:solidFill>
              <a:srgbClr val="0063AC"/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9" tIns="45683" rIns="91369" bIns="45683" anchor="ctr" anchorCtr="1"/>
          <a:lstStyle/>
          <a:p>
            <a:pPr algn="ctr" defTabSz="778471"/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 Машино-строение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5236" y="4293523"/>
            <a:ext cx="1004464" cy="77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 flipV="1">
            <a:off x="5834905" y="1575377"/>
            <a:ext cx="0" cy="290989"/>
          </a:xfrm>
          <a:prstGeom prst="line">
            <a:avLst/>
          </a:prstGeom>
          <a:ln w="28575">
            <a:solidFill>
              <a:srgbClr val="0063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356890" y="1023575"/>
            <a:ext cx="1066800" cy="537103"/>
          </a:xfrm>
          <a:prstGeom prst="roundRect">
            <a:avLst>
              <a:gd name="adj" fmla="val 1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369" tIns="45683" rIns="91369" bIns="45683" anchor="ctr" anchorCtr="1"/>
          <a:lstStyle/>
          <a:p>
            <a:pPr algn="ctr" defTabSz="778471"/>
            <a:r>
              <a:rPr lang="ru-RU" sz="1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itchFamily="34" charset="0"/>
              </a:rPr>
              <a:t>Дерево-обработка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5851335" y="735579"/>
            <a:ext cx="0" cy="290989"/>
          </a:xfrm>
          <a:prstGeom prst="line">
            <a:avLst/>
          </a:prstGeom>
          <a:ln w="28575">
            <a:solidFill>
              <a:srgbClr val="0063A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1920240" y="1848619"/>
            <a:ext cx="832104" cy="2297366"/>
          </a:xfrm>
          <a:prstGeom prst="roundRect">
            <a:avLst/>
          </a:prstGeom>
          <a:noFill/>
          <a:ln w="28575">
            <a:solidFill>
              <a:srgbClr val="00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100% загрузка  </a:t>
            </a:r>
            <a:r>
              <a:rPr lang="ru-RU" sz="1100" b="1" spc="-30" dirty="0" err="1">
                <a:solidFill>
                  <a:prstClr val="black"/>
                </a:solidFill>
                <a:latin typeface="Arial Narrow" pitchFamily="34" charset="0"/>
              </a:rPr>
              <a:t>производ-ственных</a:t>
            </a:r>
            <a:r>
              <a:rPr lang="ru-RU" sz="1100" b="1" spc="-30" dirty="0">
                <a:solidFill>
                  <a:prstClr val="black"/>
                </a:solidFill>
                <a:latin typeface="Arial Narrow" pitchFamily="34" charset="0"/>
              </a:rPr>
              <a:t> мощностей пищевой </a:t>
            </a:r>
            <a:r>
              <a:rPr lang="ru-RU" sz="1100" b="1" spc="-30" dirty="0" err="1">
                <a:solidFill>
                  <a:prstClr val="black"/>
                </a:solidFill>
                <a:latin typeface="Arial Narrow" pitchFamily="34" charset="0"/>
              </a:rPr>
              <a:t>промышлен-ности</a:t>
            </a:r>
            <a:endParaRPr lang="ru-RU" sz="1100" b="1" spc="-30" dirty="0">
              <a:solidFill>
                <a:prstClr val="black"/>
              </a:solidFill>
              <a:latin typeface="Arial Narrow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336595" y="1557626"/>
            <a:ext cx="0" cy="290989"/>
          </a:xfrm>
          <a:prstGeom prst="line">
            <a:avLst/>
          </a:prstGeom>
          <a:ln w="28575">
            <a:solidFill>
              <a:srgbClr val="33993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880321" y="732604"/>
            <a:ext cx="0" cy="29098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880321" y="1563659"/>
            <a:ext cx="0" cy="29098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6356891" y="1857687"/>
            <a:ext cx="1066800" cy="2294315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778471">
              <a:lnSpc>
                <a:spcPct val="90000"/>
              </a:lnSpc>
            </a:pP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Создание производств </a:t>
            </a:r>
            <a:b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1100" b="1" dirty="0">
                <a:solidFill>
                  <a:prstClr val="black"/>
                </a:solidFill>
                <a:latin typeface="Arial Narrow" pitchFamily="34" charset="0"/>
              </a:rPr>
              <a:t>по выпуску продукции с высокой добавленной стоимостью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3132" y="4283425"/>
            <a:ext cx="832104" cy="82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8133" y="4283425"/>
            <a:ext cx="1065558" cy="80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70F97CC-A628-1AB4-AA45-B806BB923A16}"/>
              </a:ext>
            </a:extLst>
          </p:cNvPr>
          <p:cNvSpPr txBox="1"/>
          <p:nvPr/>
        </p:nvSpPr>
        <p:spPr>
          <a:xfrm>
            <a:off x="179512" y="46337"/>
            <a:ext cx="9144000" cy="315461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584261">
              <a:lnSpc>
                <a:spcPct val="80000"/>
              </a:lnSpc>
              <a:spcBef>
                <a:spcPct val="0"/>
              </a:spcBef>
              <a:buNone/>
              <a:defRPr sz="2400" b="1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defRPr>
            </a:lvl1pPr>
          </a:lstStyle>
          <a:p>
            <a:r>
              <a:rPr lang="ru-RU" sz="2000" dirty="0"/>
              <a:t>ОСНОВНЫЕ НАПРАВЛЕНИЯ РАЗВИТИЯ ПРОМЫШЛЕННОСТИ</a:t>
            </a:r>
          </a:p>
        </p:txBody>
      </p:sp>
      <p:sp>
        <p:nvSpPr>
          <p:cNvPr id="54" name="Загнутый угол 53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>
                <a:defRPr/>
              </a:pPr>
              <a:t>22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94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983" y="28898"/>
            <a:ext cx="8046367" cy="463194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32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Деревообработка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6CC618-98A9-B835-85BF-7A6C9581F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343" y="608485"/>
            <a:ext cx="4709316" cy="2992038"/>
          </a:xfrm>
          <a:prstGeom prst="rect">
            <a:avLst/>
          </a:prstGeom>
        </p:spPr>
      </p:pic>
      <p:sp>
        <p:nvSpPr>
          <p:cNvPr id="3" name="Выноска со стрелкой вправо 2"/>
          <p:cNvSpPr/>
          <p:nvPr/>
        </p:nvSpPr>
        <p:spPr>
          <a:xfrm>
            <a:off x="107508" y="771550"/>
            <a:ext cx="4230868" cy="1496913"/>
          </a:xfrm>
          <a:prstGeom prst="rightArrowCallout">
            <a:avLst>
              <a:gd name="adj1" fmla="val 36454"/>
              <a:gd name="adj2" fmla="val 25000"/>
              <a:gd name="adj3" fmla="val 54078"/>
              <a:gd name="adj4" fmla="val 66154"/>
            </a:avLst>
          </a:prstGeom>
          <a:solidFill>
            <a:srgbClr val="DDFF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 anchorCtr="1">
            <a:noAutofit/>
          </a:bodyPr>
          <a:lstStyle/>
          <a:p>
            <a:pPr algn="ctr" defTabSz="778471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ООО «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Солид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Вуд» </a:t>
            </a:r>
            <a:br>
              <a:rPr lang="ru-RU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(Толочинский район)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4392344" y="3723878"/>
            <a:ext cx="4709316" cy="1296144"/>
          </a:xfrm>
          <a:prstGeom prst="leftArrowCallout">
            <a:avLst>
              <a:gd name="adj1" fmla="val 25000"/>
              <a:gd name="adj2" fmla="val 22831"/>
              <a:gd name="adj3" fmla="val 21746"/>
              <a:gd name="adj4" fmla="val 86780"/>
            </a:avLst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 anchorCtr="1">
            <a:noAutofit/>
          </a:bodyPr>
          <a:lstStyle/>
          <a:p>
            <a:pPr algn="ctr" defTabSz="778471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ООО «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КимаБел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» </a:t>
            </a:r>
          </a:p>
          <a:p>
            <a:pPr algn="ctr" defTabSz="778471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(Полоцкий район)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56466"/>
            <a:ext cx="4392343" cy="258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нутый угол 11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23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94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504" y="76092"/>
            <a:ext cx="8142445" cy="46316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32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Фармацевтика и биотехнологии</a:t>
            </a:r>
          </a:p>
        </p:txBody>
      </p:sp>
      <p:pic>
        <p:nvPicPr>
          <p:cNvPr id="6" name="Picture 3" descr="Z:\Инвестиции\Диаграммы\Фото\ГРИКИ 27.01.2025\ВИК\ВИК-здоровье животных+\ALEH8068_t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1" y="2554630"/>
            <a:ext cx="3229395" cy="25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Инвестиции\Диаграммы\Фото\ГРИКИ 27.01.2025\ВИК\ВИК-здоровье животных+\ALEH9789_t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4" y="621388"/>
            <a:ext cx="3222822" cy="19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61" y="4610433"/>
            <a:ext cx="3209358" cy="451744"/>
          </a:xfrm>
          <a:prstGeom prst="rect">
            <a:avLst/>
          </a:prstGeom>
          <a:solidFill>
            <a:srgbClr val="DDFFDD"/>
          </a:solidFill>
          <a:ln>
            <a:solidFill>
              <a:srgbClr val="7030A0"/>
            </a:solidFill>
          </a:ln>
        </p:spPr>
        <p:txBody>
          <a:bodyPr wrap="square" lIns="91410" tIns="45705" rIns="91410" bIns="45705" anchor="ctr" anchorCtr="1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>
                <a:solidFill>
                  <a:srgbClr val="660066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</a:rPr>
              <a:t>Иностранное унитарное предприятие «ВИК-здоровье животных»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5" y="618857"/>
            <a:ext cx="3099545" cy="44433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621387"/>
            <a:ext cx="2700533" cy="180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5819" y="4610433"/>
            <a:ext cx="3119581" cy="451744"/>
          </a:xfrm>
          <a:prstGeom prst="rect">
            <a:avLst/>
          </a:prstGeom>
          <a:solidFill>
            <a:srgbClr val="DDFFDD"/>
          </a:solidFill>
          <a:ln>
            <a:solidFill>
              <a:srgbClr val="7030A0"/>
            </a:solidFill>
          </a:ln>
        </p:spPr>
        <p:txBody>
          <a:bodyPr wrap="square" lIns="91410" tIns="45705" rIns="91410" bIns="45705" anchor="ctr" anchorCtr="1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>
                <a:solidFill>
                  <a:srgbClr val="660066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ООО «</a:t>
            </a:r>
            <a:r>
              <a:rPr lang="ru-RU" sz="1600" dirty="0" err="1">
                <a:solidFill>
                  <a:prstClr val="black"/>
                </a:solidFill>
              </a:rPr>
              <a:t>Белкаролин</a:t>
            </a:r>
            <a:r>
              <a:rPr lang="ru-RU" sz="1600" dirty="0">
                <a:solidFill>
                  <a:prstClr val="black"/>
                </a:solidFill>
              </a:rPr>
              <a:t>» </a:t>
            </a:r>
          </a:p>
        </p:txBody>
      </p:sp>
      <p:pic>
        <p:nvPicPr>
          <p:cNvPr id="12" name="Picture 4" descr="Z:\Инвестиции\Диаграммы\Фото\ГРИКИ 27.01.2025\БелВитунифарм\Фото_3_ОАО_БелВитунифарм_Завод по производству вакцин_8 этаж_оптытно-производственный цех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6375400" y="2421742"/>
            <a:ext cx="2700533" cy="24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75400" y="4610433"/>
            <a:ext cx="2700533" cy="451744"/>
          </a:xfrm>
          <a:prstGeom prst="rect">
            <a:avLst/>
          </a:prstGeom>
          <a:solidFill>
            <a:srgbClr val="DDFFDD"/>
          </a:solidFill>
          <a:ln>
            <a:solidFill>
              <a:srgbClr val="7030A0"/>
            </a:solidFill>
          </a:ln>
        </p:spPr>
        <p:txBody>
          <a:bodyPr wrap="square" lIns="91410" tIns="45705" rIns="91410" bIns="45705" anchor="ctr" anchorCtr="1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>
                <a:solidFill>
                  <a:srgbClr val="660066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</a:rPr>
              <a:t>ОАО «</a:t>
            </a:r>
            <a:r>
              <a:rPr lang="ru-RU" sz="1600" dirty="0" err="1">
                <a:solidFill>
                  <a:prstClr val="black"/>
                </a:solidFill>
              </a:rPr>
              <a:t>БелВитунифарм</a:t>
            </a:r>
            <a:r>
              <a:rPr lang="ru-RU" sz="1600" dirty="0">
                <a:solidFill>
                  <a:prstClr val="black"/>
                </a:solidFill>
              </a:rPr>
              <a:t>» </a:t>
            </a:r>
          </a:p>
        </p:txBody>
      </p:sp>
      <p:sp>
        <p:nvSpPr>
          <p:cNvPr id="17" name="Загнутый угол 16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24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073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9D823F4-2112-1B0C-3E31-29217A54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35088"/>
            <a:ext cx="8776549" cy="561682"/>
          </a:xfr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20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СОЗДАНИЕ ИНТЕГРИРОВАННОЙ СТРУКТУРЫ </a:t>
            </a:r>
            <a:br>
              <a:rPr lang="ru-RU" sz="20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20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НА БАЗЕ РУПТП «ОРШАНСКИЙ ЛЬНОКОМБИНАТ»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52597" y="762624"/>
            <a:ext cx="2071516" cy="945030"/>
          </a:xfrm>
          <a:prstGeom prst="roundRect">
            <a:avLst/>
          </a:prstGeom>
          <a:solidFill>
            <a:srgbClr val="C9FFFF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779252"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ОАО «</a:t>
            </a:r>
            <a:r>
              <a:rPr lang="ru-RU" sz="15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Ореховский</a:t>
            </a: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льнозавод», </a:t>
            </a:r>
          </a:p>
          <a:p>
            <a:pPr algn="ctr" defTabSz="779252"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ГП «Лиозно-Лён»</a:t>
            </a:r>
          </a:p>
          <a:p>
            <a:pPr algn="ctr" defTabSz="779252">
              <a:lnSpc>
                <a:spcPct val="90000"/>
              </a:lnSpc>
              <a:defRPr/>
            </a:pPr>
            <a:endParaRPr lang="ru-RU" sz="15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74394" y="1761660"/>
            <a:ext cx="2857846" cy="1113023"/>
          </a:xfrm>
          <a:prstGeom prst="roundRect">
            <a:avLst/>
          </a:prstGeom>
          <a:solidFill>
            <a:srgbClr val="008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7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Переработка льноволокна, производство </a:t>
            </a:r>
            <a:br>
              <a:rPr lang="ru-RU" sz="1700" b="1" kern="0" dirty="0">
                <a:solidFill>
                  <a:prstClr val="white"/>
                </a:solidFill>
                <a:latin typeface="Arial Narrow" panose="020B0606020202030204" pitchFamily="34" charset="0"/>
              </a:rPr>
            </a:br>
            <a:r>
              <a:rPr lang="ru-RU" sz="17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тканей и пряжи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74394" y="2961742"/>
            <a:ext cx="2857846" cy="1233041"/>
          </a:xfrm>
          <a:prstGeom prst="roundRect">
            <a:avLst/>
          </a:prstGeom>
          <a:solidFill>
            <a:srgbClr val="33CC33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7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Производство столового и постельного белья, одежды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4394" y="4281841"/>
            <a:ext cx="2857846" cy="81009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7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Реализация готовой продукции</a:t>
            </a: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3415868" y="3321224"/>
            <a:ext cx="377146" cy="514074"/>
          </a:xfrm>
          <a:prstGeom prst="downArrow">
            <a:avLst/>
          </a:prstGeom>
          <a:solidFill>
            <a:srgbClr val="00FF00"/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 rot="16200000">
            <a:off x="-1771653" y="2604618"/>
            <a:ext cx="4329308" cy="64532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2000" b="1" kern="0" dirty="0">
                <a:solidFill>
                  <a:srgbClr val="008000"/>
                </a:solidFill>
                <a:latin typeface="Arial Narrow" panose="020B0606020202030204" pitchFamily="34" charset="0"/>
              </a:rPr>
              <a:t>Управляющая компания- </a:t>
            </a:r>
            <a:br>
              <a:rPr lang="ru-RU" sz="2000" b="1" kern="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lang="ru-RU" sz="2000" b="1" kern="0" dirty="0">
                <a:solidFill>
                  <a:srgbClr val="008000"/>
                </a:solidFill>
                <a:latin typeface="Arial Narrow" panose="020B0606020202030204" pitchFamily="34" charset="0"/>
              </a:rPr>
              <a:t>РУПТП «Оршанский льнокомбинат»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31943" y="957973"/>
            <a:ext cx="2229107" cy="91169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30679" tIns="38963" rIns="30679" bIns="38963" rtlCol="0" anchor="ctr"/>
          <a:lstStyle/>
          <a:p>
            <a:pPr algn="ctr" defTabSz="779252">
              <a:lnSpc>
                <a:spcPct val="8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Включение в состав структуры – </a:t>
            </a:r>
          </a:p>
          <a:p>
            <a:pPr algn="ctr" defTabSz="779252">
              <a:lnSpc>
                <a:spcPct val="80000"/>
              </a:lnSpc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Дубровенского</a:t>
            </a: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Верхнедвинского</a:t>
            </a: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Поставского</a:t>
            </a: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льнозаводов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31944" y="1982607"/>
            <a:ext cx="2215689" cy="1394166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0" tIns="0" rIns="0" bIns="0" rtlCol="0" anchor="ctr"/>
          <a:lstStyle/>
          <a:p>
            <a:pPr algn="ctr" defTabSz="779252">
              <a:lnSpc>
                <a:spcPct val="9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Завершение модернизации производственных мощностей  РУПТП «Оршанский льнокомбинат» и их </a:t>
            </a:r>
          </a:p>
          <a:p>
            <a:pPr algn="ctr" defTabSz="779252">
              <a:lnSpc>
                <a:spcPct val="9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100-процентная загрузка </a:t>
            </a:r>
          </a:p>
          <a:p>
            <a:pPr algn="ctr" defTabSz="779252">
              <a:lnSpc>
                <a:spcPct val="9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к  2030 году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283175" y="2874683"/>
            <a:ext cx="2040938" cy="1320100"/>
          </a:xfrm>
          <a:prstGeom prst="roundRect">
            <a:avLst/>
          </a:prstGeom>
          <a:solidFill>
            <a:srgbClr val="CCFF99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38963" rIns="0" bIns="38963" rtlCol="0" anchor="ctr"/>
          <a:lstStyle/>
          <a:p>
            <a:pPr algn="ctr" defTabSz="779252">
              <a:lnSpc>
                <a:spcPct val="90000"/>
              </a:lnSpc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ОАО «Знамя индустриализации», Оршанская фабрика художественных изделий, </a:t>
            </a:r>
            <a:b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ОАО «БПХО»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83400" y="4281841"/>
            <a:ext cx="2040712" cy="810090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Сети магазинов </a:t>
            </a:r>
            <a:b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«Да дому», </a:t>
            </a:r>
          </a:p>
          <a:p>
            <a:pPr algn="ctr" defTabSz="779252">
              <a:defRPr/>
            </a:pP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«Поле </a:t>
            </a:r>
            <a:r>
              <a:rPr lang="ru-RU" sz="15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кветак</a:t>
            </a:r>
            <a:r>
              <a:rPr lang="ru-RU" sz="15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31943" y="3489708"/>
            <a:ext cx="2229107" cy="1021335"/>
          </a:xfrm>
          <a:prstGeom prst="roundRect">
            <a:avLst/>
          </a:prstGeom>
          <a:solidFill>
            <a:srgbClr val="C9FFFF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7925" tIns="38963" rIns="77925" bIns="38963" rtlCol="0" anchor="ctr"/>
          <a:lstStyle/>
          <a:p>
            <a:pPr algn="ctr" defTabSz="779252">
              <a:lnSpc>
                <a:spcPct val="8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Включение в состав структуры – </a:t>
            </a:r>
          </a:p>
          <a:p>
            <a:pPr algn="ctr" defTabSz="779252">
              <a:lnSpc>
                <a:spcPct val="8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ГП «</a:t>
            </a: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Витебчанка</a:t>
            </a: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», </a:t>
            </a:r>
          </a:p>
          <a:p>
            <a:pPr algn="ctr" defTabSz="779252">
              <a:lnSpc>
                <a:spcPct val="8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ОАО «Чашники-спецодежда», </a:t>
            </a:r>
            <a:b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ОАО «Труд-Витебск»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31943" y="4623978"/>
            <a:ext cx="2229107" cy="470369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7925" tIns="38963" rIns="77925" bIns="38963" rtlCol="0" anchor="ctr"/>
          <a:lstStyle/>
          <a:p>
            <a:pPr algn="ctr" defTabSz="779252">
              <a:lnSpc>
                <a:spcPct val="90000"/>
              </a:lnSpc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Дальнейшее развитие товаропроводящих сетей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1915" y="489318"/>
            <a:ext cx="3627997" cy="2462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500" b="1" u="sng" kern="0" dirty="0">
                <a:solidFill>
                  <a:srgbClr val="002060"/>
                </a:solidFill>
                <a:latin typeface="Arial Narrow" panose="020B0606020202030204" pitchFamily="34" charset="0"/>
              </a:rPr>
              <a:t>Участники структуры на 01.01.2025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623300" y="492841"/>
            <a:ext cx="2535056" cy="4587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500" b="1" u="sng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Перспектива развития структуры до 2030 года</a:t>
            </a:r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836079" y="992494"/>
            <a:ext cx="377146" cy="517046"/>
          </a:xfrm>
          <a:prstGeom prst="downArrow">
            <a:avLst/>
          </a:prstGeom>
          <a:solidFill>
            <a:srgbClr val="CCFF99"/>
          </a:solidFill>
          <a:ln w="12700" cap="flat" cmpd="sng" algn="ctr">
            <a:solidFill>
              <a:srgbClr val="008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3395554" y="4442581"/>
            <a:ext cx="377146" cy="514070"/>
          </a:xfrm>
          <a:prstGeom prst="downArrow">
            <a:avLst/>
          </a:prstGeom>
          <a:solidFill>
            <a:srgbClr val="FFC000"/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3419167" y="993980"/>
            <a:ext cx="377146" cy="514071"/>
          </a:xfrm>
          <a:prstGeom prst="downArrow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74394" y="762624"/>
            <a:ext cx="2857846" cy="945030"/>
          </a:xfrm>
          <a:prstGeom prst="roundRect">
            <a:avLst/>
          </a:prstGeom>
          <a:solidFill>
            <a:srgbClr val="2E75B6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r>
              <a:rPr lang="ru-RU" sz="1500" b="1" kern="0" dirty="0">
                <a:solidFill>
                  <a:prstClr val="white"/>
                </a:solidFill>
                <a:latin typeface="Arial Narrow" panose="020B0606020202030204" pitchFamily="34" charset="0"/>
              </a:rPr>
              <a:t>Выращивание и переработка льнотресты  </a:t>
            </a:r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836079" y="3232680"/>
            <a:ext cx="377146" cy="517046"/>
          </a:xfrm>
          <a:prstGeom prst="downArrow">
            <a:avLst/>
          </a:prstGeom>
          <a:solidFill>
            <a:srgbClr val="CCFF99"/>
          </a:solidFill>
          <a:ln w="12700" cap="flat" cmpd="sng" algn="ctr">
            <a:solidFill>
              <a:srgbClr val="008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836079" y="4441093"/>
            <a:ext cx="377146" cy="517046"/>
          </a:xfrm>
          <a:prstGeom prst="downArrow">
            <a:avLst/>
          </a:prstGeom>
          <a:solidFill>
            <a:srgbClr val="CCFF99"/>
          </a:solidFill>
          <a:ln w="12700" cap="flat" cmpd="sng" algn="ctr">
            <a:solidFill>
              <a:srgbClr val="008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 rot="16200000">
            <a:off x="1904436" y="783027"/>
            <a:ext cx="745084" cy="3070287"/>
          </a:xfrm>
          <a:prstGeom prst="downArrow">
            <a:avLst/>
          </a:prstGeom>
          <a:solidFill>
            <a:srgbClr val="CCFF99"/>
          </a:solidFill>
          <a:ln w="12700" cap="flat" cmpd="sng" algn="ctr">
            <a:solidFill>
              <a:srgbClr val="008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77925" tIns="38963" rIns="77925" bIns="38963" rtlCol="0" anchor="ctr"/>
          <a:lstStyle/>
          <a:p>
            <a:pPr algn="ctr" defTabSz="779252">
              <a:defRPr/>
            </a:pPr>
            <a:endParaRPr lang="ru-RU" sz="1500" kern="0">
              <a:solidFill>
                <a:prstClr val="white"/>
              </a:solidFill>
            </a:endParaRPr>
          </a:p>
        </p:txBody>
      </p:sp>
      <p:sp>
        <p:nvSpPr>
          <p:cNvPr id="50" name="Загнутый угол 49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25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38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631" y="2643758"/>
            <a:ext cx="2897684" cy="217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F610FD0-2F20-CA72-02DD-04B8B23A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80" y="33637"/>
            <a:ext cx="8138625" cy="472783"/>
          </a:xfr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32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 Станко- и машиностроение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783694"/>
            <a:ext cx="5410891" cy="388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524" y="4669298"/>
            <a:ext cx="5385366" cy="474202"/>
          </a:xfrm>
          <a:prstGeom prst="rect">
            <a:avLst/>
          </a:prstGeom>
          <a:solidFill>
            <a:srgbClr val="DDFFDD"/>
          </a:solidFill>
          <a:ln>
            <a:solidFill>
              <a:srgbClr val="7030A0"/>
            </a:solidFill>
          </a:ln>
        </p:spPr>
        <p:txBody>
          <a:bodyPr wrap="square" lIns="91410" tIns="45705" rIns="91410" bIns="45705" anchor="ctr" anchorCtr="1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>
                <a:solidFill>
                  <a:srgbClr val="660066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ОАО «Красный Борец»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890" y="4669298"/>
            <a:ext cx="3725166" cy="474202"/>
          </a:xfrm>
          <a:prstGeom prst="rect">
            <a:avLst/>
          </a:prstGeom>
          <a:solidFill>
            <a:srgbClr val="DDFFDD"/>
          </a:solidFill>
          <a:ln>
            <a:solidFill>
              <a:srgbClr val="7030A0"/>
            </a:solidFill>
          </a:ln>
        </p:spPr>
        <p:txBody>
          <a:bodyPr wrap="square" lIns="91410" tIns="45705" rIns="91410" bIns="45705" anchor="ctr" anchorCtr="1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b="1">
                <a:solidFill>
                  <a:srgbClr val="660066"/>
                </a:solidFill>
                <a:latin typeface="Arial Narrow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 defTabSz="91406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ЧУП «</a:t>
            </a:r>
            <a:r>
              <a:rPr lang="ru-RU" dirty="0" err="1">
                <a:solidFill>
                  <a:prstClr val="black"/>
                </a:solidFill>
              </a:rPr>
              <a:t>Витстройтехмаш</a:t>
            </a:r>
            <a:r>
              <a:rPr lang="ru-RU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205" y="540074"/>
            <a:ext cx="3058536" cy="22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нутый угол 14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26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621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070" y="8634"/>
            <a:ext cx="8484502" cy="413949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Нефтехимия… и  перспективные отрасли экономики </a:t>
            </a:r>
          </a:p>
        </p:txBody>
      </p:sp>
      <p:pic>
        <p:nvPicPr>
          <p:cNvPr id="8194" name="Picture 2" descr="Z:\Управление промышленности\Диаграммы, слайды\фото ВНС\Нафтан завод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" y="516700"/>
            <a:ext cx="9143752" cy="46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нутый угол 8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27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985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6419" y="283500"/>
            <a:ext cx="1121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9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635897" y="2421343"/>
            <a:ext cx="1233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8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441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по анализу деятельности Национальной академии наук Беларуси,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г.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Загнутый угол 15">
            <a:extLst>
              <a:ext uri="{FF2B5EF4-FFF2-40B4-BE49-F238E27FC236}">
                <a16:creationId xmlns:a16="http://schemas.microsoft.com/office/drawing/2014/main" id="{91B194DC-36B8-4317-2DE9-307E3C0F293C}"/>
              </a:ext>
            </a:extLst>
          </p:cNvPr>
          <p:cNvSpPr/>
          <p:nvPr/>
        </p:nvSpPr>
        <p:spPr>
          <a:xfrm>
            <a:off x="8785641" y="127100"/>
            <a:ext cx="287310" cy="332604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defTabSz="914400">
              <a:defRPr/>
            </a:pPr>
            <a:fld id="{8E52ED2D-4FB9-4D31-8013-8267497F6235}" type="slidenum">
              <a:rPr lang="ru-RU" b="1" kern="0">
                <a:solidFill>
                  <a:srgbClr val="000000"/>
                </a:solidFill>
                <a:latin typeface="Arial"/>
              </a:rPr>
              <a:pPr algn="ctr" defTabSz="914400">
                <a:defRPr/>
              </a:pPr>
              <a:t>28</a:t>
            </a:fld>
            <a:endParaRPr lang="ru-RU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8316416" y="157164"/>
            <a:ext cx="628650" cy="4829174"/>
            <a:chOff x="0" y="0"/>
            <a:chExt cx="1182457" cy="9048802"/>
          </a:xfrm>
        </p:grpSpPr>
        <p:pic>
          <p:nvPicPr>
            <p:cNvPr id="4" name="Picture 22" descr="A red and white design with a book and pen&#10;&#10;Description automatically generated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1540701"/>
              <a:ext cx="731520" cy="733425"/>
            </a:xfrm>
            <a:prstGeom prst="rect">
              <a:avLst/>
            </a:prstGeom>
          </p:spPr>
        </p:pic>
        <p:pic>
          <p:nvPicPr>
            <p:cNvPr id="5" name="Picture 24" descr="A blue and white design with a glass of water and a drop of water&#10;&#10;Description automatically generated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2605414"/>
              <a:ext cx="731520" cy="733425"/>
            </a:xfrm>
            <a:prstGeom prst="rect">
              <a:avLst/>
            </a:prstGeom>
          </p:spPr>
        </p:pic>
        <p:pic>
          <p:nvPicPr>
            <p:cNvPr id="6" name="Picture 26" descr="A graphic design with a graph and arrow&#10;&#10;Description automatically generated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3620022"/>
              <a:ext cx="731520" cy="733425"/>
            </a:xfrm>
            <a:prstGeom prst="rect">
              <a:avLst/>
            </a:prstGeom>
          </p:spPr>
        </p:pic>
        <p:pic>
          <p:nvPicPr>
            <p:cNvPr id="7" name="Picture 28" descr="A pink and white geometrical design&#10;&#10;Description automatically generated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4659682"/>
              <a:ext cx="731520" cy="733425"/>
            </a:xfrm>
            <a:prstGeom prst="rect">
              <a:avLst/>
            </a:prstGeom>
          </p:spPr>
        </p:pic>
        <p:pic>
          <p:nvPicPr>
            <p:cNvPr id="8" name="Picture 30" descr="A logo with a number and a square with a black background&#10;&#10;Description automatically generated with medium confidence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5686816"/>
              <a:ext cx="731520" cy="733425"/>
            </a:xfrm>
            <a:prstGeom prst="rect">
              <a:avLst/>
            </a:prstGeom>
          </p:spPr>
        </p:pic>
        <p:pic>
          <p:nvPicPr>
            <p:cNvPr id="9" name="Picture 32" descr="A blue and white design with a fish and a number&#10;&#10;Description automatically generated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6751529"/>
              <a:ext cx="731520" cy="733425"/>
            </a:xfrm>
            <a:prstGeom prst="rect">
              <a:avLst/>
            </a:prstGeom>
          </p:spPr>
        </p:pic>
        <p:pic>
          <p:nvPicPr>
            <p:cNvPr id="10" name="Picture 34" descr="A blue and white design with a bird and a hammer&#10;&#10;Description automatically generated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37" y="7791189"/>
              <a:ext cx="731520" cy="733425"/>
            </a:xfrm>
            <a:prstGeom prst="rect">
              <a:avLst/>
            </a:prstGeom>
          </p:spPr>
        </p:pic>
        <p:pic>
          <p:nvPicPr>
            <p:cNvPr id="11" name="Picture 79" descr="A red and white design with a family and a number&#10;&#10;Description automatically generated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0"/>
              <a:ext cx="728980" cy="731520"/>
            </a:xfrm>
            <a:prstGeom prst="rect">
              <a:avLst/>
            </a:prstGeom>
          </p:spPr>
        </p:pic>
        <p:pic>
          <p:nvPicPr>
            <p:cNvPr id="12" name="Picture 6" descr="A green and white square with a heart and pulse line&#10;&#10;Description automatically generated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1014608"/>
              <a:ext cx="728980" cy="731520"/>
            </a:xfrm>
            <a:prstGeom prst="rect">
              <a:avLst/>
            </a:prstGeom>
          </p:spPr>
        </p:pic>
        <p:pic>
          <p:nvPicPr>
            <p:cNvPr id="13" name="Picture 12" descr="A yellow and white logo&#10;&#10;Description automatically generated with medium confidence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11" y="513567"/>
              <a:ext cx="728980" cy="731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0" descr="A red and white design with a symbol&#10;&#10;Description automatically generated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2079321"/>
              <a:ext cx="728980" cy="731520"/>
            </a:xfrm>
            <a:prstGeom prst="rect">
              <a:avLst/>
            </a:prstGeom>
          </p:spPr>
        </p:pic>
        <p:pic>
          <p:nvPicPr>
            <p:cNvPr id="15" name="Picture 85" descr="A yellow and white design&#10;&#10;Description automatically generated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3106455"/>
              <a:ext cx="728980" cy="731520"/>
            </a:xfrm>
            <a:prstGeom prst="rect">
              <a:avLst/>
            </a:prstGeom>
          </p:spPr>
        </p:pic>
        <p:pic>
          <p:nvPicPr>
            <p:cNvPr id="16" name="Picture 14" descr="A orange and white square with geometric designs&#10;&#10;Description automatically generated with medium confidence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4133589"/>
              <a:ext cx="728980" cy="731520"/>
            </a:xfrm>
            <a:prstGeom prst="rect">
              <a:avLst/>
            </a:prstGeom>
          </p:spPr>
        </p:pic>
        <p:pic>
          <p:nvPicPr>
            <p:cNvPr id="17" name="Picture 18" descr="A yellow and white square with buildings and crosses&#10;&#10;Description automatically generated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5173249"/>
              <a:ext cx="728980" cy="731520"/>
            </a:xfrm>
            <a:prstGeom prst="rect">
              <a:avLst/>
            </a:prstGeom>
          </p:spPr>
        </p:pic>
        <p:pic>
          <p:nvPicPr>
            <p:cNvPr id="18" name="Picture 91" descr="A green and white logo&#10;&#10;Description automatically generated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6200384"/>
              <a:ext cx="728980" cy="731520"/>
            </a:xfrm>
            <a:prstGeom prst="rect">
              <a:avLst/>
            </a:prstGeom>
          </p:spPr>
        </p:pic>
        <p:pic>
          <p:nvPicPr>
            <p:cNvPr id="19" name="Picture 22" descr="A green and white square with birds and a tree&#10;&#10;Description automatically generated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252570"/>
              <a:ext cx="728980" cy="731520"/>
            </a:xfrm>
            <a:prstGeom prst="rect">
              <a:avLst/>
            </a:prstGeom>
          </p:spPr>
        </p:pic>
        <p:pic>
          <p:nvPicPr>
            <p:cNvPr id="20" name="Picture 26" descr="A blue and white design&#10;&#10;Description automatically generated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317282"/>
              <a:ext cx="728980" cy="731520"/>
            </a:xfrm>
            <a:prstGeom prst="rect">
              <a:avLst/>
            </a:prstGeom>
          </p:spPr>
        </p:pic>
      </p:grpSp>
      <p:grpSp>
        <p:nvGrpSpPr>
          <p:cNvPr id="21" name="Group 13"/>
          <p:cNvGrpSpPr>
            <a:grpSpLocks noChangeAspect="1"/>
          </p:cNvGrpSpPr>
          <p:nvPr/>
        </p:nvGrpSpPr>
        <p:grpSpPr>
          <a:xfrm>
            <a:off x="251520" y="229360"/>
            <a:ext cx="628650" cy="4829174"/>
            <a:chOff x="0" y="0"/>
            <a:chExt cx="1182457" cy="9048802"/>
          </a:xfrm>
        </p:grpSpPr>
        <p:pic>
          <p:nvPicPr>
            <p:cNvPr id="22" name="Picture 22" descr="A red and white design with a book and pen&#10;&#10;Description automatically generated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1540701"/>
              <a:ext cx="731520" cy="733425"/>
            </a:xfrm>
            <a:prstGeom prst="rect">
              <a:avLst/>
            </a:prstGeom>
          </p:spPr>
        </p:pic>
        <p:pic>
          <p:nvPicPr>
            <p:cNvPr id="23" name="Picture 24" descr="A blue and white design with a glass of water and a drop of water&#10;&#10;Description automatically generated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2605414"/>
              <a:ext cx="731520" cy="733425"/>
            </a:xfrm>
            <a:prstGeom prst="rect">
              <a:avLst/>
            </a:prstGeom>
          </p:spPr>
        </p:pic>
        <p:pic>
          <p:nvPicPr>
            <p:cNvPr id="24" name="Picture 26" descr="A graphic design with a graph and arrow&#10;&#10;Description automatically generated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3620022"/>
              <a:ext cx="731520" cy="733425"/>
            </a:xfrm>
            <a:prstGeom prst="rect">
              <a:avLst/>
            </a:prstGeom>
          </p:spPr>
        </p:pic>
        <p:pic>
          <p:nvPicPr>
            <p:cNvPr id="25" name="Picture 28" descr="A pink and white geometrical design&#10;&#10;Description automatically generated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4659682"/>
              <a:ext cx="731520" cy="733425"/>
            </a:xfrm>
            <a:prstGeom prst="rect">
              <a:avLst/>
            </a:prstGeom>
          </p:spPr>
        </p:pic>
        <p:pic>
          <p:nvPicPr>
            <p:cNvPr id="26" name="Picture 30" descr="A logo with a number and a square with a black background&#10;&#10;Description automatically generated with medium confidence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5686816"/>
              <a:ext cx="731520" cy="733425"/>
            </a:xfrm>
            <a:prstGeom prst="rect">
              <a:avLst/>
            </a:prstGeom>
          </p:spPr>
        </p:pic>
        <p:pic>
          <p:nvPicPr>
            <p:cNvPr id="27" name="Picture 32" descr="A blue and white design with a fish and a number&#10;&#10;Description automatically generated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11" y="6751529"/>
              <a:ext cx="731520" cy="733425"/>
            </a:xfrm>
            <a:prstGeom prst="rect">
              <a:avLst/>
            </a:prstGeom>
          </p:spPr>
        </p:pic>
        <p:pic>
          <p:nvPicPr>
            <p:cNvPr id="28" name="Picture 34" descr="A blue and white design with a bird and a hammer&#10;&#10;Description automatically generated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37" y="7791189"/>
              <a:ext cx="731520" cy="733425"/>
            </a:xfrm>
            <a:prstGeom prst="rect">
              <a:avLst/>
            </a:prstGeom>
          </p:spPr>
        </p:pic>
        <p:pic>
          <p:nvPicPr>
            <p:cNvPr id="29" name="Picture 79" descr="A red and white design with a family and a number&#10;&#10;Description automatically generated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0"/>
              <a:ext cx="728980" cy="731520"/>
            </a:xfrm>
            <a:prstGeom prst="rect">
              <a:avLst/>
            </a:prstGeom>
          </p:spPr>
        </p:pic>
        <p:pic>
          <p:nvPicPr>
            <p:cNvPr id="30" name="Picture 6" descr="A green and white square with a heart and pulse line&#10;&#10;Description automatically generated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1014608"/>
              <a:ext cx="728980" cy="731520"/>
            </a:xfrm>
            <a:prstGeom prst="rect">
              <a:avLst/>
            </a:prstGeom>
          </p:spPr>
        </p:pic>
        <p:pic>
          <p:nvPicPr>
            <p:cNvPr id="31" name="Picture 12" descr="A yellow and white logo&#10;&#10;Description automatically generated with medium confidence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11" y="513567"/>
              <a:ext cx="728980" cy="731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10" descr="A red and white design with a symbol&#10;&#10;Description automatically generated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2079321"/>
              <a:ext cx="728980" cy="731520"/>
            </a:xfrm>
            <a:prstGeom prst="rect">
              <a:avLst/>
            </a:prstGeom>
          </p:spPr>
        </p:pic>
        <p:pic>
          <p:nvPicPr>
            <p:cNvPr id="33" name="Picture 85" descr="A yellow and white design&#10;&#10;Description automatically generated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3106455"/>
              <a:ext cx="728980" cy="731520"/>
            </a:xfrm>
            <a:prstGeom prst="rect">
              <a:avLst/>
            </a:prstGeom>
          </p:spPr>
        </p:pic>
        <p:pic>
          <p:nvPicPr>
            <p:cNvPr id="34" name="Picture 14" descr="A orange and white square with geometric designs&#10;&#10;Description automatically generated with medium confidence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4133589"/>
              <a:ext cx="728980" cy="731520"/>
            </a:xfrm>
            <a:prstGeom prst="rect">
              <a:avLst/>
            </a:prstGeom>
          </p:spPr>
        </p:pic>
        <p:pic>
          <p:nvPicPr>
            <p:cNvPr id="35" name="Picture 18" descr="A yellow and white square with buildings and crosses&#10;&#10;Description automatically generated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5173249"/>
              <a:ext cx="728980" cy="731520"/>
            </a:xfrm>
            <a:prstGeom prst="rect">
              <a:avLst/>
            </a:prstGeom>
          </p:spPr>
        </p:pic>
        <p:pic>
          <p:nvPicPr>
            <p:cNvPr id="36" name="Picture 91" descr="A green and white logo&#10;&#10;Description automatically generated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6" y="6200384"/>
              <a:ext cx="728980" cy="731520"/>
            </a:xfrm>
            <a:prstGeom prst="rect">
              <a:avLst/>
            </a:prstGeom>
          </p:spPr>
        </p:pic>
        <p:pic>
          <p:nvPicPr>
            <p:cNvPr id="37" name="Picture 22" descr="A green and white square with birds and a tree&#10;&#10;Description automatically generated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7252570"/>
              <a:ext cx="728980" cy="731520"/>
            </a:xfrm>
            <a:prstGeom prst="rect">
              <a:avLst/>
            </a:prstGeom>
          </p:spPr>
        </p:pic>
        <p:pic>
          <p:nvPicPr>
            <p:cNvPr id="38" name="Picture 26" descr="A blue and white design&#10;&#10;Description automatically generated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317282"/>
              <a:ext cx="728980" cy="731520"/>
            </a:xfrm>
            <a:prstGeom prst="rect">
              <a:avLst/>
            </a:prstGeom>
          </p:spPr>
        </p:pic>
      </p:grpSp>
      <p:pic>
        <p:nvPicPr>
          <p:cNvPr id="39" name="Рисунок 38" descr="D:\Coat_of_Arms_of_Vitsebsk_Voblasts.svg.png"/>
          <p:cNvPicPr/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7163"/>
            <a:ext cx="129921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8645" y="395611"/>
            <a:ext cx="435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Arial Narrow" pitchFamily="34" charset="0"/>
              </a:rPr>
              <a:t>Единый день информирования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12586" y="1564959"/>
            <a:ext cx="74313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«Образование  и наука – движущие силы   развития  общества и государства»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76325" y="3942804"/>
            <a:ext cx="7267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первый заместитель председателя </a:t>
            </a:r>
            <a:b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комитета экономики </a:t>
            </a:r>
            <a:b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Витебского областного исполнительного комитета</a:t>
            </a:r>
          </a:p>
          <a:p>
            <a:endParaRPr lang="ru-RU" sz="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668645" y="1131590"/>
            <a:ext cx="4279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259632" y="2794159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БОРЗДЫКО</a:t>
            </a:r>
          </a:p>
          <a:p>
            <a:r>
              <a:rPr lang="ru-RU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47195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23478"/>
            <a:ext cx="8214149" cy="36470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ru-RU"/>
            </a:defPPr>
            <a:lvl1pPr algn="ctr" defTabSz="584261">
              <a:lnSpc>
                <a:spcPct val="80000"/>
              </a:lnSpc>
              <a:defRPr sz="2400" b="1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defRPr>
            </a:lvl1pPr>
          </a:lstStyle>
          <a:p>
            <a:r>
              <a:rPr lang="ru-RU" dirty="0"/>
              <a:t>НАУЧНЫЙ ПОТЕНЦИАЛ ВИТЕБСКОЙ ОБЛАСТИ*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ru-RU" i="1" dirty="0">
                <a:solidFill>
                  <a:prstClr val="white"/>
                </a:solidFill>
              </a:rPr>
              <a:t>*2024 год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92306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 Narrow" pitchFamily="34" charset="0"/>
              </a:rPr>
              <a:t>776 человек </a:t>
            </a: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занято в сфере научных исследований и разработок,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в том числе:</a:t>
            </a:r>
          </a:p>
          <a:p>
            <a:pPr>
              <a:defRPr/>
            </a:pP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515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человек</a:t>
            </a: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 (66,4%)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–</a:t>
            </a: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 </a:t>
            </a:r>
            <a:r>
              <a:rPr lang="ru-RU" sz="2000" b="1" u="sng" dirty="0">
                <a:solidFill>
                  <a:srgbClr val="6600FF"/>
                </a:solidFill>
                <a:latin typeface="Arial Narrow" pitchFamily="34" charset="0"/>
              </a:rPr>
              <a:t>исследователи</a:t>
            </a:r>
          </a:p>
          <a:p>
            <a:pPr>
              <a:defRPr/>
            </a:pP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145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человек</a:t>
            </a: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 (18,7%)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 – вспомогательный персонал</a:t>
            </a:r>
          </a:p>
          <a:p>
            <a:pPr>
              <a:defRPr/>
            </a:pP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116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человек</a:t>
            </a: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 (14,9%)</a:t>
            </a:r>
            <a:r>
              <a:rPr lang="ru-RU" sz="2000" dirty="0">
                <a:solidFill>
                  <a:srgbClr val="182C7F"/>
                </a:solidFill>
                <a:latin typeface="Arial Narrow" pitchFamily="34" charset="0"/>
              </a:rPr>
              <a:t> 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–</a:t>
            </a:r>
            <a:r>
              <a:rPr lang="ru-RU" sz="2000" dirty="0">
                <a:solidFill>
                  <a:srgbClr val="182C7F"/>
                </a:solidFill>
                <a:latin typeface="Arial Narrow" pitchFamily="34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техники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152" y="2589168"/>
            <a:ext cx="705678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rgbClr val="6600FF"/>
                </a:solidFill>
                <a:latin typeface="Arial Narrow" pitchFamily="34" charset="0"/>
              </a:rPr>
              <a:t>Исследователи это:</a:t>
            </a:r>
            <a:br>
              <a:rPr lang="ru-RU" sz="2000" u="sng" dirty="0">
                <a:solidFill>
                  <a:srgbClr val="6600FF"/>
                </a:solidFill>
                <a:latin typeface="Arial Narrow" pitchFamily="34" charset="0"/>
              </a:rPr>
            </a:br>
            <a:r>
              <a:rPr lang="ru-RU" sz="2000" dirty="0">
                <a:solidFill>
                  <a:srgbClr val="182C7F"/>
                </a:solidFill>
                <a:latin typeface="Arial Narrow" pitchFamily="34" charset="0"/>
              </a:rPr>
              <a:t>• </a:t>
            </a: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399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 человек </a:t>
            </a: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(77,5%)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– мужчины </a:t>
            </a:r>
          </a:p>
          <a:p>
            <a:pPr>
              <a:defRPr/>
            </a:pPr>
            <a:r>
              <a:rPr lang="ru-RU" sz="2000" dirty="0">
                <a:solidFill>
                  <a:srgbClr val="182C7F"/>
                </a:solidFill>
                <a:latin typeface="Arial Narrow" pitchFamily="34" charset="0"/>
              </a:rPr>
              <a:t>• </a:t>
            </a:r>
            <a:r>
              <a:rPr lang="ru-RU" sz="2000" b="1" dirty="0">
                <a:solidFill>
                  <a:srgbClr val="182C7F"/>
                </a:solidFill>
                <a:latin typeface="Arial Narrow" pitchFamily="34" charset="0"/>
              </a:rPr>
              <a:t>116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человек </a:t>
            </a: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(22,5%)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– женщины</a:t>
            </a:r>
          </a:p>
          <a:p>
            <a:pPr>
              <a:defRPr/>
            </a:pPr>
            <a:endParaRPr lang="ru-RU" sz="2000" dirty="0">
              <a:solidFill>
                <a:prstClr val="black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103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 человека </a:t>
            </a: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(20%)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 – до 30 лет</a:t>
            </a:r>
          </a:p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110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человек </a:t>
            </a: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(21,4%)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 – от 30 лет до 40</a:t>
            </a:r>
          </a:p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204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 человека </a:t>
            </a: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(39,6%) 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– от 40 лет до 60</a:t>
            </a:r>
          </a:p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98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 человек (</a:t>
            </a:r>
            <a:r>
              <a:rPr lang="ru-RU" sz="2000" b="1" dirty="0">
                <a:solidFill>
                  <a:srgbClr val="000099"/>
                </a:solidFill>
                <a:latin typeface="Arial Narrow" pitchFamily="34" charset="0"/>
              </a:rPr>
              <a:t>19%</a:t>
            </a:r>
            <a:r>
              <a:rPr lang="ru-RU" sz="2000" dirty="0">
                <a:solidFill>
                  <a:prstClr val="black"/>
                </a:solidFill>
                <a:latin typeface="Arial Narrow" pitchFamily="34" charset="0"/>
              </a:rPr>
              <a:t>) – от 60 лет и старше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4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3608" y="77074"/>
            <a:ext cx="7200800" cy="88304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04650"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rPr>
              <a:t>Ежегодный областной конкурс на получение премии Витебского облисполкома талантливым молодым ученым и специалистам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1043608" y="1353823"/>
            <a:ext cx="7200799" cy="888168"/>
          </a:xfrm>
          <a:custGeom>
            <a:avLst/>
            <a:gdLst>
              <a:gd name="connsiteX0" fmla="*/ 0 w 6948002"/>
              <a:gd name="connsiteY0" fmla="*/ 55094 h 550941"/>
              <a:gd name="connsiteX1" fmla="*/ 55094 w 6948002"/>
              <a:gd name="connsiteY1" fmla="*/ 0 h 550941"/>
              <a:gd name="connsiteX2" fmla="*/ 6892908 w 6948002"/>
              <a:gd name="connsiteY2" fmla="*/ 0 h 550941"/>
              <a:gd name="connsiteX3" fmla="*/ 6948002 w 6948002"/>
              <a:gd name="connsiteY3" fmla="*/ 55094 h 550941"/>
              <a:gd name="connsiteX4" fmla="*/ 6948002 w 6948002"/>
              <a:gd name="connsiteY4" fmla="*/ 495847 h 550941"/>
              <a:gd name="connsiteX5" fmla="*/ 6892908 w 6948002"/>
              <a:gd name="connsiteY5" fmla="*/ 550941 h 550941"/>
              <a:gd name="connsiteX6" fmla="*/ 55094 w 6948002"/>
              <a:gd name="connsiteY6" fmla="*/ 550941 h 550941"/>
              <a:gd name="connsiteX7" fmla="*/ 0 w 6948002"/>
              <a:gd name="connsiteY7" fmla="*/ 495847 h 550941"/>
              <a:gd name="connsiteX8" fmla="*/ 0 w 6948002"/>
              <a:gd name="connsiteY8" fmla="*/ 55094 h 55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8002" h="550941">
                <a:moveTo>
                  <a:pt x="0" y="55094"/>
                </a:moveTo>
                <a:cubicBezTo>
                  <a:pt x="0" y="24666"/>
                  <a:pt x="24666" y="0"/>
                  <a:pt x="55094" y="0"/>
                </a:cubicBezTo>
                <a:lnTo>
                  <a:pt x="6892908" y="0"/>
                </a:lnTo>
                <a:cubicBezTo>
                  <a:pt x="6923336" y="0"/>
                  <a:pt x="6948002" y="24666"/>
                  <a:pt x="6948002" y="55094"/>
                </a:cubicBezTo>
                <a:lnTo>
                  <a:pt x="6948002" y="495847"/>
                </a:lnTo>
                <a:cubicBezTo>
                  <a:pt x="6948002" y="526275"/>
                  <a:pt x="6923336" y="550941"/>
                  <a:pt x="6892908" y="550941"/>
                </a:cubicBezTo>
                <a:lnTo>
                  <a:pt x="55094" y="550941"/>
                </a:lnTo>
                <a:cubicBezTo>
                  <a:pt x="24666" y="550941"/>
                  <a:pt x="0" y="526275"/>
                  <a:pt x="0" y="495847"/>
                </a:cubicBezTo>
                <a:lnTo>
                  <a:pt x="0" y="55094"/>
                </a:lnTo>
                <a:close/>
              </a:path>
            </a:pathLst>
          </a:custGeom>
          <a:solidFill>
            <a:srgbClr val="CCFFCC"/>
          </a:solidFill>
          <a:ln>
            <a:solidFill>
              <a:srgbClr val="000000">
                <a:alpha val="63922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408" tIns="22217" rIns="28408" bIns="22217" anchor="ctr"/>
          <a:lstStyle/>
          <a:p>
            <a:pPr algn="ctr" defTabSz="804650">
              <a:defRPr/>
            </a:pPr>
            <a:r>
              <a:rPr lang="ru-RU" b="1" u="sng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Номинации:</a:t>
            </a:r>
          </a:p>
          <a:p>
            <a:pPr marL="208949" indent="-208949" algn="ctr" defTabSz="804650">
              <a:buFont typeface="Wingdings" pitchFamily="2" charset="2"/>
              <a:buChar char="Ø"/>
              <a:defRPr/>
            </a:pP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Фундаментальные исследования (3 премии)</a:t>
            </a:r>
          </a:p>
          <a:p>
            <a:pPr marL="208949" indent="-208949" algn="ctr" defTabSz="804650">
              <a:buFont typeface="Wingdings" pitchFamily="2" charset="2"/>
              <a:buChar char="Ø"/>
              <a:defRPr/>
            </a:pPr>
            <a:r>
              <a:rPr lang="ru-RU" sz="135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charset="0"/>
              </a:rPr>
              <a:t>Прикладные исследования и разработки (4 премии)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4083918"/>
            <a:ext cx="4248472" cy="977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00DA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sz="1600" b="1" dirty="0">
                <a:solidFill>
                  <a:srgbClr val="FFFF00"/>
                </a:solidFill>
                <a:latin typeface="Arial Narrow" panose="020B0606020202030204" pitchFamily="34" charset="0"/>
                <a:cs typeface="Arial" charset="0"/>
              </a:rPr>
              <a:t>Прием заявок до 1 декабря ежегодно</a:t>
            </a:r>
            <a:endParaRPr lang="ru-RU" sz="16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4083917"/>
            <a:ext cx="4176464" cy="9774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FFFF00"/>
                </a:solidFill>
                <a:latin typeface="Arial Narrow" panose="020B0606020202030204" pitchFamily="34" charset="0"/>
              </a:rPr>
              <a:t>Вознаграждение победителям:</a:t>
            </a:r>
          </a:p>
          <a:p>
            <a:pPr algn="ctr"/>
            <a:r>
              <a:rPr lang="ru-RU" sz="1350" b="1" dirty="0">
                <a:solidFill>
                  <a:prstClr val="white"/>
                </a:solidFill>
                <a:latin typeface="Arial Narrow" panose="020B0606020202030204" pitchFamily="34" charset="0"/>
              </a:rPr>
              <a:t>Диплом «Лауреат премии Витебского облисполкома»;</a:t>
            </a:r>
          </a:p>
          <a:p>
            <a:pPr algn="ctr"/>
            <a:r>
              <a:rPr lang="ru-RU" sz="1350" b="1" dirty="0">
                <a:solidFill>
                  <a:prstClr val="white"/>
                </a:solidFill>
                <a:latin typeface="Arial Narrow" panose="020B0606020202030204" pitchFamily="34" charset="0"/>
              </a:rPr>
              <a:t>Денежная премия – 20 базовых величин</a:t>
            </a:r>
          </a:p>
        </p:txBody>
      </p:sp>
      <p:sp>
        <p:nvSpPr>
          <p:cNvPr id="13" name="AutoShape 8" descr="Кухонные полотенца. Набор полотенец Белорусский лен 3шт в подарочной упаковке. Подарок маме, бабушке, #1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3" name="Полилиния 3">
            <a:extLst>
              <a:ext uri="{FF2B5EF4-FFF2-40B4-BE49-F238E27FC236}">
                <a16:creationId xmlns:a16="http://schemas.microsoft.com/office/drawing/2014/main" id="{8D388AC1-282C-2727-7099-C42172B25183}"/>
              </a:ext>
            </a:extLst>
          </p:cNvPr>
          <p:cNvSpPr/>
          <p:nvPr/>
        </p:nvSpPr>
        <p:spPr>
          <a:xfrm>
            <a:off x="876752" y="2635694"/>
            <a:ext cx="7560840" cy="1054519"/>
          </a:xfrm>
          <a:custGeom>
            <a:avLst/>
            <a:gdLst>
              <a:gd name="connsiteX0" fmla="*/ 0 w 6948002"/>
              <a:gd name="connsiteY0" fmla="*/ 55094 h 550941"/>
              <a:gd name="connsiteX1" fmla="*/ 55094 w 6948002"/>
              <a:gd name="connsiteY1" fmla="*/ 0 h 550941"/>
              <a:gd name="connsiteX2" fmla="*/ 6892908 w 6948002"/>
              <a:gd name="connsiteY2" fmla="*/ 0 h 550941"/>
              <a:gd name="connsiteX3" fmla="*/ 6948002 w 6948002"/>
              <a:gd name="connsiteY3" fmla="*/ 55094 h 550941"/>
              <a:gd name="connsiteX4" fmla="*/ 6948002 w 6948002"/>
              <a:gd name="connsiteY4" fmla="*/ 495847 h 550941"/>
              <a:gd name="connsiteX5" fmla="*/ 6892908 w 6948002"/>
              <a:gd name="connsiteY5" fmla="*/ 550941 h 550941"/>
              <a:gd name="connsiteX6" fmla="*/ 55094 w 6948002"/>
              <a:gd name="connsiteY6" fmla="*/ 550941 h 550941"/>
              <a:gd name="connsiteX7" fmla="*/ 0 w 6948002"/>
              <a:gd name="connsiteY7" fmla="*/ 495847 h 550941"/>
              <a:gd name="connsiteX8" fmla="*/ 0 w 6948002"/>
              <a:gd name="connsiteY8" fmla="*/ 55094 h 55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48002" h="550941">
                <a:moveTo>
                  <a:pt x="0" y="55094"/>
                </a:moveTo>
                <a:cubicBezTo>
                  <a:pt x="0" y="24666"/>
                  <a:pt x="24666" y="0"/>
                  <a:pt x="55094" y="0"/>
                </a:cubicBezTo>
                <a:lnTo>
                  <a:pt x="6892908" y="0"/>
                </a:lnTo>
                <a:cubicBezTo>
                  <a:pt x="6923336" y="0"/>
                  <a:pt x="6948002" y="24666"/>
                  <a:pt x="6948002" y="55094"/>
                </a:cubicBezTo>
                <a:lnTo>
                  <a:pt x="6948002" y="495847"/>
                </a:lnTo>
                <a:cubicBezTo>
                  <a:pt x="6948002" y="526275"/>
                  <a:pt x="6923336" y="550941"/>
                  <a:pt x="6892908" y="550941"/>
                </a:cubicBezTo>
                <a:lnTo>
                  <a:pt x="55094" y="550941"/>
                </a:lnTo>
                <a:cubicBezTo>
                  <a:pt x="24666" y="550941"/>
                  <a:pt x="0" y="526275"/>
                  <a:pt x="0" y="495847"/>
                </a:cubicBezTo>
                <a:lnTo>
                  <a:pt x="0" y="5509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>
                <a:alpha val="63922"/>
              </a:srgb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8408" tIns="22217" rIns="28408" bIns="22217" anchor="ctr"/>
          <a:lstStyle/>
          <a:p>
            <a:pPr algn="ctr" defTabSz="804650">
              <a:defRPr/>
            </a:pPr>
            <a:r>
              <a:rPr lang="ru-RU" b="1" u="sng" dirty="0">
                <a:solidFill>
                  <a:srgbClr val="0000DA"/>
                </a:solidFill>
                <a:latin typeface="Arial Narrow" panose="020B0606020202030204" pitchFamily="34" charset="0"/>
                <a:cs typeface="Arial" charset="0"/>
              </a:rPr>
              <a:t>Требования к кандидатам:</a:t>
            </a:r>
          </a:p>
          <a:p>
            <a:pPr marL="208949" indent="-208949" algn="ctr" defTabSz="804650">
              <a:buFont typeface="Wingdings" pitchFamily="2" charset="2"/>
              <a:buChar char="Ø"/>
              <a:defRPr/>
            </a:pPr>
            <a:r>
              <a:rPr lang="ru-RU" sz="1350" b="1" dirty="0">
                <a:solidFill>
                  <a:srgbClr val="0000DA"/>
                </a:solidFill>
                <a:latin typeface="Arial Narrow" panose="020B0606020202030204" pitchFamily="34" charset="0"/>
                <a:cs typeface="Arial" charset="0"/>
              </a:rPr>
              <a:t>Доктора наук до 45 лет</a:t>
            </a:r>
          </a:p>
          <a:p>
            <a:pPr marL="208949" indent="-208949" algn="ctr" defTabSz="804650">
              <a:buFont typeface="Wingdings" pitchFamily="2" charset="2"/>
              <a:buChar char="Ø"/>
              <a:defRPr/>
            </a:pPr>
            <a:r>
              <a:rPr lang="ru-RU" sz="1350" b="1" dirty="0">
                <a:solidFill>
                  <a:srgbClr val="0000DA"/>
                </a:solidFill>
                <a:latin typeface="Arial Narrow" panose="020B0606020202030204" pitchFamily="34" charset="0"/>
                <a:cs typeface="Arial" charset="0"/>
              </a:rPr>
              <a:t>Кандидаты наук до 35 лет</a:t>
            </a:r>
          </a:p>
          <a:p>
            <a:pPr marL="208949" indent="-208949" algn="ctr" defTabSz="804650">
              <a:buFont typeface="Wingdings" pitchFamily="2" charset="2"/>
              <a:buChar char="Ø"/>
              <a:defRPr/>
            </a:pPr>
            <a:r>
              <a:rPr lang="ru-RU" sz="1350" b="1" dirty="0">
                <a:solidFill>
                  <a:srgbClr val="0000DA"/>
                </a:solidFill>
                <a:latin typeface="Arial Narrow" panose="020B0606020202030204" pitchFamily="34" charset="0"/>
                <a:cs typeface="Arial" charset="0"/>
              </a:rPr>
              <a:t>Ученые без степени, имеющие не менее 3 научных публикаций по теме конкурсной работы</a:t>
            </a:r>
          </a:p>
        </p:txBody>
      </p:sp>
      <p:sp>
        <p:nvSpPr>
          <p:cNvPr id="14" name="Загнутый угол 13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474740"/>
              </p:ext>
            </p:extLst>
          </p:nvPr>
        </p:nvGraphicFramePr>
        <p:xfrm>
          <a:off x="-430757" y="968836"/>
          <a:ext cx="9251951" cy="408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AutoShape 8" descr="Кухонные полотенца. Набор полотенец Белорусский лен 3шт в подарочной упаковке. Подарок маме, бабушке, #1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3375"/>
            <a:ext cx="8229600" cy="552151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6" tIns="45673" rIns="91346" bIns="45673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defTabSz="913343">
              <a:lnSpc>
                <a:spcPct val="80000"/>
              </a:lnSpc>
            </a:pPr>
            <a:r>
              <a:rPr lang="ru-RU" sz="2000" b="1" kern="0" dirty="0">
                <a:ln w="50800"/>
                <a:solidFill>
                  <a:srgbClr val="0070C0"/>
                </a:solidFill>
                <a:latin typeface="Arial Narrow" pitchFamily="34" charset="0"/>
                <a:ea typeface="+mn-ea"/>
                <a:cs typeface="Arial" pitchFamily="34" charset="0"/>
              </a:rPr>
              <a:t>Внутренние текущие затраты на научные исследования и разработки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40" y="627534"/>
            <a:ext cx="3102008" cy="1077141"/>
          </a:xfrm>
          <a:prstGeom prst="rect">
            <a:avLst/>
          </a:prstGeom>
          <a:solidFill>
            <a:srgbClr val="E1FFFF"/>
          </a:solidFill>
          <a:ln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364" tIns="45682" rIns="91364" bIns="45682" anchor="ctr">
            <a:spAutoFit/>
          </a:bodyPr>
          <a:lstStyle/>
          <a:p>
            <a:pPr algn="ctr" defTabSz="913545">
              <a:defRPr/>
            </a:pPr>
            <a: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  <a:t>Общий объем затрат в 2024 году – </a:t>
            </a:r>
            <a:b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  <a:t>58,7 </a:t>
            </a:r>
            <a:r>
              <a:rPr lang="ru-RU" sz="1600" b="1" u="sng" dirty="0" err="1">
                <a:solidFill>
                  <a:srgbClr val="C00000"/>
                </a:solidFill>
                <a:latin typeface="Arial Narrow" pitchFamily="34" charset="0"/>
              </a:rPr>
              <a:t>млн.рублей</a:t>
            </a:r>
            <a: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b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  <a:t>темп роста к 2023 году – </a:t>
            </a:r>
            <a:b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Arial Narrow" pitchFamily="34" charset="0"/>
              </a:rPr>
              <a:t>113,3%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152263" y="771549"/>
            <a:ext cx="1596487" cy="1071887"/>
          </a:xfrm>
          <a:custGeom>
            <a:avLst/>
            <a:gdLst>
              <a:gd name="connsiteX0" fmla="*/ 0 w 2032000"/>
              <a:gd name="connsiteY0" fmla="*/ 1354666 h 1354666"/>
              <a:gd name="connsiteX1" fmla="*/ 1016000 w 2032000"/>
              <a:gd name="connsiteY1" fmla="*/ 0 h 1354666"/>
              <a:gd name="connsiteX2" fmla="*/ 1016001 w 2032000"/>
              <a:gd name="connsiteY2" fmla="*/ 0 h 1354666"/>
              <a:gd name="connsiteX3" fmla="*/ 2032000 w 2032000"/>
              <a:gd name="connsiteY3" fmla="*/ 1354666 h 1354666"/>
              <a:gd name="connsiteX4" fmla="*/ 0 w 2032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354666">
                <a:moveTo>
                  <a:pt x="0" y="1354666"/>
                </a:moveTo>
                <a:lnTo>
                  <a:pt x="1016000" y="0"/>
                </a:lnTo>
                <a:lnTo>
                  <a:pt x="1016001" y="0"/>
                </a:lnTo>
                <a:lnTo>
                  <a:pt x="2032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rgbClr val="6600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Arial Narrow" pitchFamily="34" charset="0"/>
              </a:rPr>
              <a:t>4,8%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3354020" y="2422480"/>
            <a:ext cx="3192973" cy="1071887"/>
          </a:xfrm>
          <a:custGeom>
            <a:avLst/>
            <a:gdLst>
              <a:gd name="connsiteX0" fmla="*/ 0 w 4064000"/>
              <a:gd name="connsiteY0" fmla="*/ 1354666 h 1354666"/>
              <a:gd name="connsiteX1" fmla="*/ 1016000 w 4064000"/>
              <a:gd name="connsiteY1" fmla="*/ 0 h 1354666"/>
              <a:gd name="connsiteX2" fmla="*/ 3048001 w 4064000"/>
              <a:gd name="connsiteY2" fmla="*/ 0 h 1354666"/>
              <a:gd name="connsiteX3" fmla="*/ 4064000 w 4064000"/>
              <a:gd name="connsiteY3" fmla="*/ 1354666 h 1354666"/>
              <a:gd name="connsiteX4" fmla="*/ 0 w 4064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0" h="1354666">
                <a:moveTo>
                  <a:pt x="0" y="1354666"/>
                </a:moveTo>
                <a:lnTo>
                  <a:pt x="1016000" y="0"/>
                </a:lnTo>
                <a:lnTo>
                  <a:pt x="3048001" y="0"/>
                </a:lnTo>
                <a:lnTo>
                  <a:pt x="4064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0" tIns="50800" rIns="762000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Arial Narrow" pitchFamily="34" charset="0"/>
              </a:rPr>
              <a:t>7,1%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2555776" y="3989060"/>
            <a:ext cx="4789460" cy="1071887"/>
          </a:xfrm>
          <a:custGeom>
            <a:avLst/>
            <a:gdLst>
              <a:gd name="connsiteX0" fmla="*/ 0 w 6096000"/>
              <a:gd name="connsiteY0" fmla="*/ 1354666 h 1354666"/>
              <a:gd name="connsiteX1" fmla="*/ 1016000 w 6096000"/>
              <a:gd name="connsiteY1" fmla="*/ 0 h 1354666"/>
              <a:gd name="connsiteX2" fmla="*/ 5080001 w 6096000"/>
              <a:gd name="connsiteY2" fmla="*/ 0 h 1354666"/>
              <a:gd name="connsiteX3" fmla="*/ 6096000 w 6096000"/>
              <a:gd name="connsiteY3" fmla="*/ 1354666 h 1354666"/>
              <a:gd name="connsiteX4" fmla="*/ 0 w 6096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354666">
                <a:moveTo>
                  <a:pt x="0" y="1354666"/>
                </a:moveTo>
                <a:lnTo>
                  <a:pt x="1016000" y="0"/>
                </a:lnTo>
                <a:lnTo>
                  <a:pt x="5080001" y="0"/>
                </a:lnTo>
                <a:lnTo>
                  <a:pt x="6096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7599" tIns="50800" rIns="1117601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>
                <a:latin typeface="Arial Narrow" pitchFamily="34" charset="0"/>
              </a:rPr>
              <a:t>88,1%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5605672" y="1131590"/>
            <a:ext cx="622512" cy="180020"/>
            <a:chOff x="6156176" y="1167594"/>
            <a:chExt cx="622512" cy="180020"/>
          </a:xfrm>
        </p:grpSpPr>
        <p:sp>
          <p:nvSpPr>
            <p:cNvPr id="31" name="Нашивка 30"/>
            <p:cNvSpPr/>
            <p:nvPr/>
          </p:nvSpPr>
          <p:spPr>
            <a:xfrm>
              <a:off x="6156176" y="1167594"/>
              <a:ext cx="207504" cy="18002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  <p:sp>
          <p:nvSpPr>
            <p:cNvPr id="34" name="Нашивка 33"/>
            <p:cNvSpPr/>
            <p:nvPr/>
          </p:nvSpPr>
          <p:spPr>
            <a:xfrm>
              <a:off x="6363680" y="1167594"/>
              <a:ext cx="207504" cy="18002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  <p:sp>
          <p:nvSpPr>
            <p:cNvPr id="35" name="Нашивка 34"/>
            <p:cNvSpPr/>
            <p:nvPr/>
          </p:nvSpPr>
          <p:spPr>
            <a:xfrm>
              <a:off x="6571184" y="1167594"/>
              <a:ext cx="207504" cy="180020"/>
            </a:xfrm>
            <a:prstGeom prst="chevron">
              <a:avLst/>
            </a:prstGeom>
            <a:solidFill>
              <a:srgbClr val="66006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020272" y="77154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580112" y="89843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>
                <a:ln w="50800"/>
                <a:solidFill>
                  <a:srgbClr val="660066"/>
                </a:solidFill>
                <a:latin typeface="Arial Narrow" pitchFamily="34" charset="0"/>
              </a:rPr>
              <a:t>Фундаментальные </a:t>
            </a:r>
            <a:br>
              <a:rPr lang="ru-RU" sz="1400" b="1" dirty="0">
                <a:ln w="50800"/>
                <a:solidFill>
                  <a:srgbClr val="660066"/>
                </a:solidFill>
                <a:latin typeface="Arial Narrow" pitchFamily="34" charset="0"/>
              </a:rPr>
            </a:br>
            <a:r>
              <a:rPr lang="ru-RU" sz="1400" b="1" dirty="0">
                <a:ln w="50800"/>
                <a:solidFill>
                  <a:srgbClr val="660066"/>
                </a:solidFill>
                <a:latin typeface="Arial Narrow" pitchFamily="34" charset="0"/>
              </a:rPr>
              <a:t>научные </a:t>
            </a:r>
            <a:br>
              <a:rPr lang="ru-RU" sz="1400" b="1" dirty="0">
                <a:ln w="50800"/>
                <a:solidFill>
                  <a:srgbClr val="660066"/>
                </a:solidFill>
                <a:latin typeface="Arial Narrow" pitchFamily="34" charset="0"/>
              </a:rPr>
            </a:br>
            <a:r>
              <a:rPr lang="ru-RU" sz="1400" b="1" dirty="0">
                <a:ln w="50800"/>
                <a:solidFill>
                  <a:srgbClr val="660066"/>
                </a:solidFill>
                <a:latin typeface="Arial Narrow" pitchFamily="34" charset="0"/>
              </a:rPr>
              <a:t>исследования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469768" y="2804906"/>
            <a:ext cx="622512" cy="180020"/>
            <a:chOff x="6156176" y="1167594"/>
            <a:chExt cx="622512" cy="180020"/>
          </a:xfrm>
          <a:solidFill>
            <a:srgbClr val="000099"/>
          </a:solidFill>
        </p:grpSpPr>
        <p:sp>
          <p:nvSpPr>
            <p:cNvPr id="40" name="Нашивка 39"/>
            <p:cNvSpPr/>
            <p:nvPr/>
          </p:nvSpPr>
          <p:spPr>
            <a:xfrm>
              <a:off x="6156176" y="1167594"/>
              <a:ext cx="207504" cy="180020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  <p:sp>
          <p:nvSpPr>
            <p:cNvPr id="41" name="Нашивка 40"/>
            <p:cNvSpPr/>
            <p:nvPr/>
          </p:nvSpPr>
          <p:spPr>
            <a:xfrm>
              <a:off x="6363680" y="1167594"/>
              <a:ext cx="207504" cy="180020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  <p:sp>
          <p:nvSpPr>
            <p:cNvPr id="42" name="Нашивка 41"/>
            <p:cNvSpPr/>
            <p:nvPr/>
          </p:nvSpPr>
          <p:spPr>
            <a:xfrm>
              <a:off x="6571184" y="1167594"/>
              <a:ext cx="207504" cy="180020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6176" y="2553166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>
                <a:ln w="50800"/>
                <a:solidFill>
                  <a:srgbClr val="000099"/>
                </a:solidFill>
                <a:latin typeface="Arial Narrow" pitchFamily="34" charset="0"/>
              </a:rPr>
              <a:t>Прикладные </a:t>
            </a:r>
            <a:br>
              <a:rPr lang="ru-RU" sz="1400" b="1" dirty="0">
                <a:ln w="50800"/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sz="1400" b="1" dirty="0">
                <a:ln w="50800"/>
                <a:solidFill>
                  <a:srgbClr val="000099"/>
                </a:solidFill>
                <a:latin typeface="Arial Narrow" pitchFamily="34" charset="0"/>
              </a:rPr>
              <a:t>научные </a:t>
            </a:r>
            <a:br>
              <a:rPr lang="ru-RU" sz="1400" b="1" dirty="0">
                <a:ln w="50800"/>
                <a:solidFill>
                  <a:srgbClr val="000099"/>
                </a:solidFill>
                <a:latin typeface="Arial Narrow" pitchFamily="34" charset="0"/>
              </a:rPr>
            </a:br>
            <a:r>
              <a:rPr lang="ru-RU" sz="1400" b="1" dirty="0">
                <a:ln w="50800"/>
                <a:solidFill>
                  <a:srgbClr val="000099"/>
                </a:solidFill>
                <a:latin typeface="Arial Narrow" pitchFamily="34" charset="0"/>
              </a:rPr>
              <a:t>исследования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04248" y="420877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400" b="1" dirty="0">
                <a:ln w="50800"/>
                <a:solidFill>
                  <a:srgbClr val="00B0F0"/>
                </a:solidFill>
                <a:latin typeface="Arial Narrow" pitchFamily="34" charset="0"/>
              </a:rPr>
              <a:t>Экспериментальные</a:t>
            </a:r>
            <a:br>
              <a:rPr lang="ru-RU" sz="1400" b="1" dirty="0">
                <a:ln w="50800"/>
                <a:solidFill>
                  <a:srgbClr val="00B0F0"/>
                </a:solidFill>
                <a:latin typeface="Arial Narrow" pitchFamily="34" charset="0"/>
              </a:rPr>
            </a:br>
            <a:r>
              <a:rPr lang="ru-RU" sz="1400" b="1" dirty="0">
                <a:ln w="50800"/>
                <a:solidFill>
                  <a:srgbClr val="00B0F0"/>
                </a:solidFill>
                <a:latin typeface="Arial Narrow" pitchFamily="34" charset="0"/>
              </a:rPr>
              <a:t>разработки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7033980" y="4434993"/>
            <a:ext cx="622512" cy="180020"/>
            <a:chOff x="6156176" y="1167594"/>
            <a:chExt cx="622512" cy="180020"/>
          </a:xfrm>
          <a:solidFill>
            <a:srgbClr val="00B0F0"/>
          </a:solidFill>
        </p:grpSpPr>
        <p:sp>
          <p:nvSpPr>
            <p:cNvPr id="46" name="Нашивка 45"/>
            <p:cNvSpPr/>
            <p:nvPr/>
          </p:nvSpPr>
          <p:spPr>
            <a:xfrm>
              <a:off x="6156176" y="1167594"/>
              <a:ext cx="207504" cy="180020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6363680" y="1167594"/>
              <a:ext cx="207504" cy="180020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>
              <a:off x="6571184" y="1167594"/>
              <a:ext cx="207504" cy="180020"/>
            </a:xfrm>
            <a:prstGeom prst="chevron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C814-A203-3199-C57A-A9EF0D16F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C483C82-F035-D73E-99D1-0F45C1BE7937}"/>
              </a:ext>
            </a:extLst>
          </p:cNvPr>
          <p:cNvSpPr/>
          <p:nvPr/>
        </p:nvSpPr>
        <p:spPr>
          <a:xfrm>
            <a:off x="1173945" y="-20538"/>
            <a:ext cx="7502511" cy="660171"/>
          </a:xfrm>
          <a:custGeom>
            <a:avLst/>
            <a:gdLst>
              <a:gd name="connsiteX0" fmla="*/ 0 w 8852533"/>
              <a:gd name="connsiteY0" fmla="*/ 69496 h 694957"/>
              <a:gd name="connsiteX1" fmla="*/ 69496 w 8852533"/>
              <a:gd name="connsiteY1" fmla="*/ 0 h 694957"/>
              <a:gd name="connsiteX2" fmla="*/ 8783037 w 8852533"/>
              <a:gd name="connsiteY2" fmla="*/ 0 h 694957"/>
              <a:gd name="connsiteX3" fmla="*/ 8852533 w 8852533"/>
              <a:gd name="connsiteY3" fmla="*/ 69496 h 694957"/>
              <a:gd name="connsiteX4" fmla="*/ 8852533 w 8852533"/>
              <a:gd name="connsiteY4" fmla="*/ 625461 h 694957"/>
              <a:gd name="connsiteX5" fmla="*/ 8783037 w 8852533"/>
              <a:gd name="connsiteY5" fmla="*/ 694957 h 694957"/>
              <a:gd name="connsiteX6" fmla="*/ 69496 w 8852533"/>
              <a:gd name="connsiteY6" fmla="*/ 694957 h 694957"/>
              <a:gd name="connsiteX7" fmla="*/ 0 w 8852533"/>
              <a:gd name="connsiteY7" fmla="*/ 625461 h 694957"/>
              <a:gd name="connsiteX8" fmla="*/ 0 w 8852533"/>
              <a:gd name="connsiteY8" fmla="*/ 69496 h 69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2533" h="694957">
                <a:moveTo>
                  <a:pt x="0" y="69496"/>
                </a:moveTo>
                <a:cubicBezTo>
                  <a:pt x="0" y="31114"/>
                  <a:pt x="31114" y="0"/>
                  <a:pt x="69496" y="0"/>
                </a:cubicBezTo>
                <a:lnTo>
                  <a:pt x="8783037" y="0"/>
                </a:lnTo>
                <a:cubicBezTo>
                  <a:pt x="8821419" y="0"/>
                  <a:pt x="8852533" y="31114"/>
                  <a:pt x="8852533" y="69496"/>
                </a:cubicBezTo>
                <a:lnTo>
                  <a:pt x="8852533" y="625461"/>
                </a:lnTo>
                <a:cubicBezTo>
                  <a:pt x="8852533" y="663843"/>
                  <a:pt x="8821419" y="694957"/>
                  <a:pt x="8783037" y="694957"/>
                </a:cubicBezTo>
                <a:lnTo>
                  <a:pt x="69496" y="694957"/>
                </a:lnTo>
                <a:cubicBezTo>
                  <a:pt x="31114" y="694957"/>
                  <a:pt x="0" y="663843"/>
                  <a:pt x="0" y="625461"/>
                </a:cubicBezTo>
                <a:lnTo>
                  <a:pt x="0" y="69496"/>
                </a:lnTo>
                <a:close/>
              </a:path>
            </a:pathLst>
          </a:cu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Направления использования средств инновационного фонда Витебского облисполкома</a:t>
            </a:r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F04EB2BC-6B4E-532B-032C-9873A4BEF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138022"/>
              </p:ext>
            </p:extLst>
          </p:nvPr>
        </p:nvGraphicFramePr>
        <p:xfrm>
          <a:off x="93985" y="695438"/>
          <a:ext cx="8941970" cy="442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нутый угол 4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0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9054" y="786271"/>
            <a:ext cx="1754154" cy="55503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55" tIns="22628" rIns="45255" bIns="22628" rtlCol="0" anchor="ctr"/>
          <a:lstStyle/>
          <a:p>
            <a:pPr algn="ctr" defTabSz="452538"/>
            <a:r>
              <a:rPr lang="ru-RU" sz="2100" b="1" dirty="0">
                <a:solidFill>
                  <a:prstClr val="white"/>
                </a:solidFill>
                <a:latin typeface="Arial Narrow" panose="020B0606020202030204" pitchFamily="34" charset="0"/>
              </a:rPr>
              <a:t>2021 год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1096" y="786271"/>
            <a:ext cx="1754154" cy="55503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55" tIns="22628" rIns="45255" bIns="22628" rtlCol="0" anchor="ctr"/>
          <a:lstStyle/>
          <a:p>
            <a:pPr algn="ctr" defTabSz="452538"/>
            <a:r>
              <a:rPr lang="ru-RU" sz="2100" b="1" dirty="0">
                <a:solidFill>
                  <a:prstClr val="white"/>
                </a:solidFill>
                <a:latin typeface="Arial Narrow" panose="020B0606020202030204" pitchFamily="34" charset="0"/>
              </a:rPr>
              <a:t>2022 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3138" y="786271"/>
            <a:ext cx="1754154" cy="555036"/>
          </a:xfrm>
          <a:prstGeom prst="roundRect">
            <a:avLst/>
          </a:prstGeom>
          <a:solidFill>
            <a:srgbClr val="33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55" tIns="22628" rIns="45255" bIns="22628" rtlCol="0" anchor="ctr"/>
          <a:lstStyle/>
          <a:p>
            <a:pPr algn="ctr" defTabSz="452538"/>
            <a:r>
              <a:rPr lang="ru-RU" sz="2100" b="1" dirty="0">
                <a:solidFill>
                  <a:prstClr val="white"/>
                </a:solidFill>
                <a:latin typeface="Arial Narrow" panose="020B0606020202030204" pitchFamily="34" charset="0"/>
              </a:rPr>
              <a:t>2023 год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5179" y="786271"/>
            <a:ext cx="1754154" cy="555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55" tIns="22628" rIns="45255" bIns="22628" rtlCol="0" anchor="ctr"/>
          <a:lstStyle/>
          <a:p>
            <a:pPr algn="ctr" defTabSz="452538"/>
            <a:r>
              <a:rPr lang="ru-RU" sz="2100" b="1" dirty="0">
                <a:solidFill>
                  <a:prstClr val="white"/>
                </a:solidFill>
                <a:latin typeface="Arial Narrow" panose="020B0606020202030204" pitchFamily="34" charset="0"/>
              </a:rPr>
              <a:t>2024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95" y="4272016"/>
            <a:ext cx="2258211" cy="871483"/>
          </a:xfrm>
          <a:prstGeom prst="rect">
            <a:avLst/>
          </a:prstGeom>
          <a:solidFill>
            <a:schemeClr val="tx1">
              <a:alpha val="49804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 ООО «</a:t>
            </a:r>
            <a:r>
              <a:rPr lang="ru-RU" sz="1200" b="1" dirty="0" err="1">
                <a:solidFill>
                  <a:prstClr val="white"/>
                </a:solidFill>
                <a:latin typeface="Arial Narrow" pitchFamily="34" charset="0"/>
              </a:rPr>
              <a:t>Белкаролин</a:t>
            </a:r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» </a:t>
            </a:r>
          </a:p>
          <a:p>
            <a:pPr algn="ctr"/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Производство инновационных </a:t>
            </a:r>
            <a:r>
              <a:rPr lang="ru-RU" sz="1200" b="1" dirty="0" err="1">
                <a:solidFill>
                  <a:prstClr val="white"/>
                </a:solidFill>
                <a:latin typeface="Arial Narrow" pitchFamily="34" charset="0"/>
              </a:rPr>
              <a:t>ветпрепаратов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</a:endParaRPr>
          </a:p>
          <a:p>
            <a:pPr algn="ctr"/>
            <a:r>
              <a:rPr lang="ru-RU" sz="1200" b="1" dirty="0" err="1">
                <a:solidFill>
                  <a:prstClr val="white"/>
                </a:solidFill>
                <a:latin typeface="Arial Narrow" pitchFamily="34" charset="0"/>
              </a:rPr>
              <a:t>г.Витебск</a:t>
            </a:r>
            <a:endParaRPr lang="ru-RU" sz="12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0933" y="4272016"/>
            <a:ext cx="2231999" cy="862378"/>
          </a:xfrm>
          <a:prstGeom prst="rect">
            <a:avLst/>
          </a:prstGeom>
          <a:solidFill>
            <a:schemeClr val="tx1">
              <a:alpha val="49804"/>
            </a:schemeClr>
          </a:solidFill>
        </p:spPr>
        <p:txBody>
          <a:bodyPr wrap="square" lIns="0" tIns="0" rIns="0" bIns="0" rtlCol="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ОАО «</a:t>
            </a:r>
            <a:r>
              <a:rPr lang="ru-RU" sz="1200" b="1" dirty="0" err="1">
                <a:solidFill>
                  <a:prstClr val="white"/>
                </a:solidFill>
                <a:latin typeface="Arial Narrow" pitchFamily="34" charset="0"/>
              </a:rPr>
              <a:t>Оршаагропроммаш</a:t>
            </a:r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» </a:t>
            </a:r>
          </a:p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Создание производства по изготовлению  инновационного бруса режущего и редуктора</a:t>
            </a:r>
          </a:p>
          <a:p>
            <a:pPr algn="ctr">
              <a:lnSpc>
                <a:spcPct val="90000"/>
              </a:lnSpc>
            </a:pPr>
            <a:r>
              <a:rPr lang="ru-RU" sz="1200" b="1" dirty="0">
                <a:solidFill>
                  <a:prstClr val="white"/>
                </a:solidFill>
                <a:latin typeface="Arial Narrow" pitchFamily="34" charset="0"/>
              </a:rPr>
              <a:t>Оршанский район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504" y="4254950"/>
            <a:ext cx="2231752" cy="879444"/>
          </a:xfrm>
          <a:prstGeom prst="rect">
            <a:avLst/>
          </a:prstGeom>
          <a:solidFill>
            <a:schemeClr val="tx1">
              <a:alpha val="49804"/>
            </a:schemeClr>
          </a:solidFill>
        </p:spPr>
        <p:txBody>
          <a:bodyPr wrap="square" lIns="0" tIns="0" rIns="0" bIns="0" rtlCol="0" anchor="ctr" anchorCtr="1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latin typeface="Arial Narrow" pitchFamily="34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dirty="0"/>
              <a:t>ОАО «</a:t>
            </a:r>
            <a:r>
              <a:rPr lang="ru-RU" dirty="0" err="1"/>
              <a:t>Амкодор</a:t>
            </a:r>
            <a:r>
              <a:rPr lang="ru-RU" dirty="0"/>
              <a:t>-КЭЗ»</a:t>
            </a:r>
          </a:p>
          <a:p>
            <a:pPr>
              <a:lnSpc>
                <a:spcPts val="1300"/>
              </a:lnSpc>
            </a:pPr>
            <a:r>
              <a:rPr lang="ru-RU" dirty="0"/>
              <a:t>Освоение производства бульдозеров гусеничных массой до 21 тонны</a:t>
            </a:r>
          </a:p>
          <a:p>
            <a:pPr>
              <a:lnSpc>
                <a:spcPts val="1300"/>
              </a:lnSpc>
            </a:pPr>
            <a:r>
              <a:rPr lang="ru-RU" dirty="0" err="1"/>
              <a:t>Толочинский</a:t>
            </a:r>
            <a:r>
              <a:rPr lang="ru-RU" dirty="0"/>
              <a:t> район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8594" y="4272016"/>
            <a:ext cx="2232000" cy="862378"/>
          </a:xfrm>
          <a:prstGeom prst="rect">
            <a:avLst/>
          </a:prstGeom>
          <a:solidFill>
            <a:schemeClr val="tx1">
              <a:alpha val="49804"/>
            </a:schemeClr>
          </a:solidFill>
        </p:spPr>
        <p:txBody>
          <a:bodyPr wrap="square" lIns="0" tIns="0" rIns="0" bIns="0" rtlCol="0" anchor="ctr" anchorCtr="1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latin typeface="Arial Narrow" pitchFamily="34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dirty="0"/>
              <a:t> ОАО «</a:t>
            </a:r>
            <a:r>
              <a:rPr lang="ru-RU" dirty="0" err="1"/>
              <a:t>Обольский</a:t>
            </a:r>
            <a:r>
              <a:rPr lang="ru-RU" dirty="0"/>
              <a:t> керамический завод» </a:t>
            </a:r>
          </a:p>
          <a:p>
            <a:pPr>
              <a:lnSpc>
                <a:spcPts val="1300"/>
              </a:lnSpc>
            </a:pPr>
            <a:r>
              <a:rPr lang="ru-RU" dirty="0"/>
              <a:t>Организация производства новых видов продукции</a:t>
            </a:r>
          </a:p>
          <a:p>
            <a:pPr>
              <a:lnSpc>
                <a:spcPts val="1300"/>
              </a:lnSpc>
            </a:pPr>
            <a:r>
              <a:rPr lang="ru-RU" dirty="0"/>
              <a:t>Шарковщинский район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CB902B3-4FD9-D7F0-08D7-91B3F40064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5" y="2843590"/>
            <a:ext cx="2258211" cy="14284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A2D83C-4639-44DE-0356-C621ED549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08594" y="2843590"/>
            <a:ext cx="2232000" cy="14284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0"/>
            <a:ext cx="8176840" cy="660171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Финансирование производственных проектов за счет средств инновационного фонда облисполкома в 2021-2024 гг.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272" y="1429659"/>
            <a:ext cx="2232000" cy="1296000"/>
          </a:xfrm>
          <a:prstGeom prst="rect">
            <a:avLst/>
          </a:prstGeom>
          <a:solidFill>
            <a:srgbClr val="FFEB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Профинансировано </a:t>
            </a:r>
            <a:b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3 инновационных проекта на сумму </a:t>
            </a:r>
            <a:b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7,1 млн. рублей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40933" y="1429659"/>
            <a:ext cx="2232000" cy="12960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Профинансировано </a:t>
            </a:r>
            <a:b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2 инновационных проекта на сумму </a:t>
            </a:r>
            <a:b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5,5 </a:t>
            </a:r>
            <a:r>
              <a:rPr lang="ru-RU" sz="2000" b="1" dirty="0" err="1">
                <a:solidFill>
                  <a:prstClr val="black"/>
                </a:solidFill>
                <a:latin typeface="Arial Narrow" pitchFamily="34" charset="0"/>
              </a:rPr>
              <a:t>млн.рублей</a:t>
            </a: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8594" y="1429659"/>
            <a:ext cx="2232000" cy="12960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Профинансировано </a:t>
            </a:r>
            <a:b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4 инновационных проекта на сумму </a:t>
            </a:r>
            <a:b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</a:br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12,6 млн.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1429658"/>
            <a:ext cx="2232000" cy="1296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Narrow" pitchFamily="34" charset="0"/>
              </a:rPr>
              <a:t>Профинансировано 4 инновационных проекта на сумму 15,3 млн. рублей</a:t>
            </a:r>
          </a:p>
        </p:txBody>
      </p:sp>
      <p:pic>
        <p:nvPicPr>
          <p:cNvPr id="24" name="Picture 8" descr="C:\Users\Елена\Downloads\Директору\IMG_35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629" y="2843589"/>
            <a:ext cx="2241304" cy="143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Медвецкая\Desktop\Рабочая\ФОТО\Амкодор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504" y="2843590"/>
            <a:ext cx="2231752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нутый угол 19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0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46805"/>
            <a:ext cx="8176840" cy="364705"/>
          </a:xfrm>
          <a:prstGeom prst="rect">
            <a:avLst/>
          </a:prstGeo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  <a:spcBef>
                <a:spcPct val="0"/>
              </a:spcBef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Развитие научно-технологических парков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Z:\Инвестиции\ПОЧТА\фото технопарка\2++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61443"/>
            <a:ext cx="3347864" cy="268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Инвестиции\ПОЧТА\фото технопарка\Здание сейчас сбоку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8944" y="550182"/>
            <a:ext cx="5729560" cy="45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Инвестиции\ПОЧТА\фото технопарка\4++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4" y="555526"/>
            <a:ext cx="3314250" cy="22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8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14" y="39371"/>
            <a:ext cx="9008664" cy="660171"/>
          </a:xfrm>
        </p:spPr>
        <p:txBody>
          <a:bodyPr vert="horz" wrap="square" lIns="68570" tIns="34285" rIns="68570" bIns="34285" rtlCol="0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584261">
              <a:lnSpc>
                <a:spcPct val="80000"/>
              </a:lnSpc>
            </a:pPr>
            <a:r>
              <a:rPr lang="ru-RU" sz="2400" b="1" dirty="0">
                <a:ln w="50800"/>
                <a:solidFill>
                  <a:srgbClr val="4BACC6">
                    <a:lumMod val="75000"/>
                  </a:srgbClr>
                </a:solidFill>
                <a:latin typeface="Arial Narrow" pitchFamily="34" charset="0"/>
                <a:ea typeface="+mn-ea"/>
                <a:cs typeface="+mn-cs"/>
              </a:rPr>
              <a:t>Удельный вес отгруженной инновационной продукции в общем объеме отгруженной продукции за 2024 год, процент</a:t>
            </a:r>
          </a:p>
        </p:txBody>
      </p:sp>
      <p:graphicFrame>
        <p:nvGraphicFramePr>
          <p:cNvPr id="5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837794"/>
              </p:ext>
            </p:extLst>
          </p:nvPr>
        </p:nvGraphicFramePr>
        <p:xfrm>
          <a:off x="-252536" y="843558"/>
          <a:ext cx="939653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22038" y="2715766"/>
            <a:ext cx="8892480" cy="331571"/>
          </a:xfrm>
          <a:prstGeom prst="rect">
            <a:avLst/>
          </a:prstGeom>
        </p:spPr>
        <p:txBody>
          <a:bodyPr vert="horz" lIns="91410" tIns="45705" rIns="91410" bIns="45705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Производство импортозамещающей продукции,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тыс.долларов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США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8227347"/>
              </p:ext>
            </p:extLst>
          </p:nvPr>
        </p:nvGraphicFramePr>
        <p:xfrm>
          <a:off x="217168" y="3003798"/>
          <a:ext cx="8856984" cy="172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038" y="4641105"/>
            <a:ext cx="8892480" cy="461665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91389" tIns="45694" rIns="91389" bIns="45694" anchor="ctr"/>
          <a:lstStyle/>
          <a:p>
            <a:pPr algn="ctr" defTabSz="913854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96 предприятий выпускают импортозамещающую продукцию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8821194" y="44624"/>
            <a:ext cx="287310" cy="317799"/>
          </a:xfrm>
          <a:prstGeom prst="foldedCorner">
            <a:avLst>
              <a:gd name="adj" fmla="val 32921"/>
            </a:avLst>
          </a:prstGeom>
          <a:gradFill rotWithShape="1">
            <a:gsLst>
              <a:gs pos="0">
                <a:srgbClr val="DAEDEF">
                  <a:lumMod val="60000"/>
                  <a:lumOff val="40000"/>
                </a:srgbClr>
              </a:gs>
              <a:gs pos="50000">
                <a:srgbClr val="DAEDEF">
                  <a:lumMod val="20000"/>
                  <a:lumOff val="80000"/>
                </a:srgbClr>
              </a:gs>
              <a:gs pos="100000">
                <a:srgbClr val="DAEDEF">
                  <a:lumMod val="20000"/>
                  <a:lumOff val="80000"/>
                </a:srgbClr>
              </a:gs>
            </a:gsLst>
            <a:lin ang="13500000" scaled="1"/>
          </a:gradFill>
          <a:ln>
            <a:solidFill>
              <a:srgbClr val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E8C65382-040E-48FB-B6AB-0C13DACE654B}" type="slidenum">
              <a:rPr lang="ru-RU" b="1" ker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0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4734</TotalTime>
  <Words>1558</Words>
  <Application>Microsoft Office PowerPoint</Application>
  <PresentationFormat>Экран (16:9)</PresentationFormat>
  <Paragraphs>258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29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Calibri Light</vt:lpstr>
      <vt:lpstr>Georgia</vt:lpstr>
      <vt:lpstr>Trebuchet MS</vt:lpstr>
      <vt:lpstr>Wingdings</vt:lpstr>
      <vt:lpstr>13_Тема Office</vt:lpstr>
      <vt:lpstr>10_Тема Office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7_Тема Office</vt:lpstr>
      <vt:lpstr>8_Тема Office</vt:lpstr>
      <vt:lpstr>6_Тема Office</vt:lpstr>
      <vt:lpstr>Воздушный поток</vt:lpstr>
      <vt:lpstr>Основные правовые акты, регулирующие научную,  научно-техническую и инновационную деятельность</vt:lpstr>
      <vt:lpstr>Презентация PowerPoint</vt:lpstr>
      <vt:lpstr>Презентация PowerPoint</vt:lpstr>
      <vt:lpstr>Презентация PowerPoint</vt:lpstr>
      <vt:lpstr>Внутренние текущие затраты на научные исследования и разработки</vt:lpstr>
      <vt:lpstr>Презентация PowerPoint</vt:lpstr>
      <vt:lpstr>Презентация PowerPoint</vt:lpstr>
      <vt:lpstr>Презентация PowerPoint</vt:lpstr>
      <vt:lpstr>Удельный вес отгруженной инновационной продукции в общем объеме отгруженной продукции за 2024 год, процент</vt:lpstr>
      <vt:lpstr>Импортозамещающая продукция предприятий Витебской области</vt:lpstr>
      <vt:lpstr>Потребительские товары предприятий Витебской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ИНТЕГРИРОВАННОЙ СТРУКТУРЫ  НА БАЗЕ РУПТП «ОРШАНСКИЙ ЛЬНОКОМБИНАТ»</vt:lpstr>
      <vt:lpstr> Станко- и машиностроение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Н. Груздев</dc:creator>
  <cp:lastModifiedBy>Александр Н. Груздев</cp:lastModifiedBy>
  <cp:revision>428</cp:revision>
  <cp:lastPrinted>2025-08-21T09:09:47Z</cp:lastPrinted>
  <dcterms:created xsi:type="dcterms:W3CDTF">2014-02-21T07:47:01Z</dcterms:created>
  <dcterms:modified xsi:type="dcterms:W3CDTF">2025-08-21T09:40:07Z</dcterms:modified>
</cp:coreProperties>
</file>