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71" r:id="rId2"/>
    <p:sldId id="372" r:id="rId3"/>
    <p:sldId id="361" r:id="rId4"/>
    <p:sldId id="363" r:id="rId5"/>
    <p:sldId id="369" r:id="rId6"/>
    <p:sldId id="374" r:id="rId7"/>
    <p:sldId id="375" r:id="rId8"/>
    <p:sldId id="366" r:id="rId9"/>
    <p:sldId id="367" r:id="rId10"/>
    <p:sldId id="368" r:id="rId11"/>
    <p:sldId id="376" r:id="rId12"/>
    <p:sldId id="377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2" d="100"/>
          <a:sy n="142" d="100"/>
        </p:scale>
        <p:origin x="714" y="2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1"/>
            <a:ext cx="4013936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1052622"/>
            <a:ext cx="4412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КИБЕРБЕЗОПАСНОСТЬ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И ПРОФИЛАКТИКА КИБЕРПРЕСТУПНОСТИ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3640765" y="4395911"/>
            <a:ext cx="180020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04764" y="23942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94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ноябрь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411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39502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>
                <a:solidFill>
                  <a:srgbClr val="182C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КЛЮЧЕВЫХ ПРАВИЛА БЕЗОПАСНОСТИ В СЕТИ  ДЕТЕЙ И ПОДРОСТКОВ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414304"/>
            <a:ext cx="5616624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500" b="1" dirty="0"/>
              <a:t>Храни личное в тайне</a:t>
            </a:r>
          </a:p>
          <a:p>
            <a:pPr>
              <a:lnSpc>
                <a:spcPts val="1600"/>
              </a:lnSpc>
            </a:pPr>
            <a:r>
              <a:rPr lang="ru-RU" sz="1500" dirty="0"/>
              <a:t>Не публикуй адрес, школу, </a:t>
            </a:r>
            <a:r>
              <a:rPr lang="ru-RU" sz="1500" dirty="0" err="1"/>
              <a:t>геометки</a:t>
            </a:r>
            <a:r>
              <a:rPr lang="ru-RU" sz="1500" dirty="0"/>
              <a:t>, данные документов и карт, планы семьи.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Помни алгоритм «СТОП-СПРОСИ-РАССКАЖИ»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СТОП, если что-то настораживает. СПРОСИ у родителей, </a:t>
            </a:r>
            <a:br>
              <a:rPr lang="ru-RU" sz="1500" dirty="0"/>
            </a:br>
            <a:r>
              <a:rPr lang="ru-RU" sz="1500" dirty="0"/>
              <a:t>если непонятно. РАССКАЖИ взрослым о любой угрозе </a:t>
            </a:r>
            <a:br>
              <a:rPr lang="ru-RU" sz="1500" dirty="0"/>
            </a:br>
            <a:r>
              <a:rPr lang="ru-RU" sz="1500" dirty="0"/>
              <a:t>или дискомфорте.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Контролируй круг общения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Добавляй в друзья только тех, кого знаешь лично. </a:t>
            </a:r>
            <a:br>
              <a:rPr lang="ru-RU" sz="1500" dirty="0"/>
            </a:br>
            <a:r>
              <a:rPr lang="ru-RU" sz="1500" dirty="0"/>
              <a:t>Настрой приватность профиля.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Включай критическое мышление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Не переходи по сомнительным ссылкам. Не верь слишком «выгодным» предложениям.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9112" y="134761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9112" y="224677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9112" y="319165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9112" y="402223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00768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74086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24" y="397004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D:\Академия управления\2025\КИБЕРБЕЗОПАСНОСТЬ И ПРОФИЛАКТИКА КИБЕРПРЕСТУПНОСТИ\q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275606"/>
            <a:ext cx="1697732" cy="16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-394915" y="2868805"/>
            <a:ext cx="31035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Родители, научите детей пользоваться Интернетом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правильно!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053084" y="2868805"/>
            <a:ext cx="3103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безопасного поведения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0324" y="1308856"/>
            <a:ext cx="1697732" cy="16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476444" y="2832209"/>
            <a:ext cx="3103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Берегите аккаунты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 аферистов!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637" y="1310150"/>
            <a:ext cx="1628644" cy="16286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6AAE81-9090-4316-8CA2-DFF8FC5CE6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487" y="1419622"/>
            <a:ext cx="1484052" cy="1449183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C8590C-5154-4A9C-AD55-EFE45FCF79F4}"/>
              </a:ext>
            </a:extLst>
          </p:cNvPr>
          <p:cNvSpPr/>
          <p:nvPr/>
        </p:nvSpPr>
        <p:spPr>
          <a:xfrm>
            <a:off x="6470421" y="2845125"/>
            <a:ext cx="3103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Calibri"/>
              </a:rPr>
              <a:t>ТГ-канал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«Цифровая грамотность»</a:t>
            </a:r>
          </a:p>
        </p:txBody>
      </p:sp>
    </p:spTree>
    <p:extLst>
      <p:ext uri="{BB962C8B-B14F-4D97-AF65-F5344CB8AC3E}">
        <p14:creationId xmlns:p14="http://schemas.microsoft.com/office/powerpoint/2010/main" val="1865417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C757917-2828-4223-8BCB-0B112A2EB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3600400" cy="5143500"/>
          </a:xfrm>
        </p:spPr>
      </p:pic>
    </p:spTree>
    <p:extLst>
      <p:ext uri="{BB962C8B-B14F-4D97-AF65-F5344CB8AC3E}">
        <p14:creationId xmlns:p14="http://schemas.microsoft.com/office/powerpoint/2010/main" val="95017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608512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РОСТ КИБЕРАТАК В БЕЛАРУСИ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354374"/>
            <a:ext cx="367240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Позиция Беларуси: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3-е место в СНГ по количеству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кибератак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ОСНОВНЫЕ ЦЕЛИ АТАК: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Госсектор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22%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Промышленность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14%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11%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ПОСЛЕДСТВИЯ: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Утечка данных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57% случаев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Нарушение работы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16%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Финансовые потери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8%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196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06769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150927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19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1360068"/>
            <a:ext cx="47009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Женщины </a:t>
            </a:r>
            <a:br>
              <a:rPr lang="ru-RU" sz="1600" dirty="0"/>
            </a:br>
            <a:r>
              <a:rPr lang="ru-RU" sz="1600" dirty="0"/>
              <a:t>Телефонные мошенники — 77,9%</a:t>
            </a:r>
            <a:br>
              <a:rPr lang="ru-RU" sz="1600" dirty="0"/>
            </a:br>
            <a:r>
              <a:rPr lang="ru-RU" sz="1600" dirty="0"/>
              <a:t>Обман в сфере услуг — 65,6%</a:t>
            </a:r>
          </a:p>
          <a:p>
            <a:r>
              <a:rPr lang="ru-RU" sz="1600" b="1" dirty="0"/>
              <a:t>Мужчины</a:t>
            </a:r>
            <a:br>
              <a:rPr lang="ru-RU" sz="1600" dirty="0"/>
            </a:br>
            <a:r>
              <a:rPr lang="ru-RU" sz="1600" dirty="0"/>
              <a:t>Мошенничество на сайтах знакомств — 84,8%</a:t>
            </a:r>
          </a:p>
          <a:p>
            <a:r>
              <a:rPr lang="ru-RU" sz="1600" b="1" dirty="0"/>
              <a:t>Возраст</a:t>
            </a:r>
            <a:endParaRPr lang="ru-RU" sz="1600" dirty="0"/>
          </a:p>
          <a:p>
            <a:r>
              <a:rPr lang="ru-RU" sz="1600" b="1" dirty="0"/>
              <a:t>50+:</a:t>
            </a:r>
            <a:r>
              <a:rPr lang="ru-RU" sz="1600" dirty="0"/>
              <a:t> телефонное мошенничество, «помощь родственникам»</a:t>
            </a:r>
          </a:p>
          <a:p>
            <a:r>
              <a:rPr lang="ru-RU" sz="1600" b="1" dirty="0"/>
              <a:t>До 30 лет:</a:t>
            </a:r>
            <a:r>
              <a:rPr lang="ru-RU" sz="1600" dirty="0"/>
              <a:t> псевдо-инвестиции (65,4%), дистанционные сделки с недвижимостью (56,3%)</a:t>
            </a:r>
          </a:p>
          <a:p>
            <a:r>
              <a:rPr lang="ru-RU" sz="1600" b="1" dirty="0"/>
              <a:t>30-49 лет:</a:t>
            </a:r>
            <a:r>
              <a:rPr lang="ru-RU" sz="1600" dirty="0"/>
              <a:t> </a:t>
            </a:r>
            <a:r>
              <a:rPr lang="ru-RU" sz="1550" dirty="0"/>
              <a:t>ИКТ-мошенничество с договорами (53,1%)</a:t>
            </a:r>
          </a:p>
          <a:p>
            <a:r>
              <a:rPr lang="ru-RU" sz="1600" b="1" dirty="0"/>
              <a:t>Социальный статус:</a:t>
            </a:r>
            <a:endParaRPr lang="ru-RU" sz="1600" dirty="0"/>
          </a:p>
          <a:p>
            <a:r>
              <a:rPr lang="ru-RU" sz="1600" b="1" dirty="0"/>
              <a:t>безработные</a:t>
            </a:r>
            <a:r>
              <a:rPr lang="ru-RU" sz="1600" dirty="0"/>
              <a:t> чаще попадают в инвестиционные ловушки (46,2%)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53174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96237" y="315450"/>
            <a:ext cx="5544616" cy="92410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427510" y="538974"/>
            <a:ext cx="5282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</a:rPr>
              <a:t>ПОРТРЕТ ЖЕРТВЫ МОШЕННИЧЕСТВА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Picture 2" descr="D:\Академия управления\2025\КИБЕРБЕЗОПАСНОСТЬ И ПРОФИЛАКТИКА КИБЕРПРЕСТУПНОСТИ\пиктограммы\956-9563242_timetables-office-365-calenda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2620833"/>
            <a:ext cx="598947" cy="58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Академия управления\2025\КИБЕРБЕЗОПАСНОСТЬ И ПРОФИЛАКТИКА КИБЕРПРЕСТУПНОСТИ\пиктограммы\wallet-logo_701361-38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010" y="3970672"/>
            <a:ext cx="728620" cy="72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кадемия управления\2025\КИБЕРБЕЗОПАСНОСТЬ И ПРОФИЛАКТИКА КИБЕРПРЕСТУПНОСТИ\пиктограммы\ж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966" y="1522323"/>
            <a:ext cx="305908" cy="79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Академия управления\2025\КИБЕРБЕЗОПАСНОСТЬ И ПРОФИЛАКТИКА КИБЕРПРЕСТУПНОСТИ\пиктограммы\м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60" y="1518823"/>
            <a:ext cx="296808" cy="80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901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4008" y="1146291"/>
            <a:ext cx="422602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dirty="0"/>
              <a:t>звонки от имени банка, сотрудника МВД, КГБ и иных государственных органов</a:t>
            </a:r>
          </a:p>
          <a:p>
            <a:pPr>
              <a:lnSpc>
                <a:spcPts val="12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 err="1"/>
              <a:t>фишинговые</a:t>
            </a:r>
            <a:r>
              <a:rPr lang="ru-RU" sz="1500" dirty="0"/>
              <a:t> SMS-сообщения и письма</a:t>
            </a:r>
          </a:p>
          <a:p>
            <a:pPr>
              <a:lnSpc>
                <a:spcPts val="1300"/>
              </a:lnSpc>
            </a:pPr>
            <a:r>
              <a:rPr lang="ru-RU" sz="12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в социальных сетях и мессенджерах 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при онлайн-покупках на площадках по продаже товаров 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 err="1"/>
              <a:t>фейковые</a:t>
            </a:r>
            <a:r>
              <a:rPr lang="ru-RU" sz="1500" dirty="0"/>
              <a:t> интернет-магазины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под видом государственных органов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финансовые пирамиды и инвестиционные мошенничества 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вымогательство на интимной почве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118579" y="247121"/>
            <a:ext cx="52820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rgbClr val="0A0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КИБЕРПРЕСТУПЛЕНИЙ, СОВЕРШАЕМЫЕ В СТРАНЕ</a:t>
            </a:r>
            <a:endParaRPr lang="ru-RU" sz="2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D:\Академия управления\2025\КИБЕРБЕЗОПАСНОСТЬ И ПРОФИЛАКТИКА КИБЕРПРЕСТУПНОСТИ\пиктограммы\Слой 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735" y="1146291"/>
            <a:ext cx="373402" cy="42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КИБЕРБЕЗОПАСНОСТЬ И ПРОФИЛАКТИКА КИБЕРПРЕСТУПНОСТИ\пиктограммы\Слой 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033" y="1566714"/>
            <a:ext cx="356806" cy="40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КИБЕРБЕЗОПАСНОСТЬ И ПРОФИЛАКТИКА КИБЕРПРЕСТУПНОСТИ\пиктограммы\Слой 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331" y="2067694"/>
            <a:ext cx="470210" cy="3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КИБЕРБЕЗОПАСНОСТЬ И ПРОФИЛАКТИКА КИБЕРПРЕСТУПНОСТИ\пиктограммы\Слой 1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94" y="2579395"/>
            <a:ext cx="412125" cy="36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Академия управления\2025\КИБЕРБЕЗОПАСНОСТЬ И ПРОФИЛАКТИКА КИБЕРПРЕСТУПНОСТИ\пиктограммы\Слой 1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220" y="3078040"/>
            <a:ext cx="367870" cy="34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Академия управления\2025\КИБЕРБЕЗОПАСНОСТЬ И ПРОФИЛАКТИКА КИБЕРПРЕСТУПНОСТИ\пиктограммы\Слой 1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81" y="3510855"/>
            <a:ext cx="376311" cy="42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Академия управления\2025\КИБЕРБЕЗОПАСНОСТЬ И ПРОФИЛАКТИКА КИБЕРПРЕСТУПНОСТИ\пиктограммы\Слой 1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693" y="4009789"/>
            <a:ext cx="431487" cy="38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Академия управления\2025\КИБЕРБЕЗОПАСНОСТЬ И ПРОФИЛАКТИКА КИБЕРПРЕСТУПНОСТИ\пиктограммы\Слой 1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459" y="4522272"/>
            <a:ext cx="425954" cy="35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357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27510" y="538974"/>
            <a:ext cx="5282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</a:rPr>
              <a:t>ПОРТРЕТ ЖЕРТВЫ МОШЕННИЧЕСТВА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ВИШИНГ- Азбука цифровой безопасности_1_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4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2076530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Целевой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фишинг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без ошибок: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персонализированные и грамматически безупречные рассылки, обходящие главный маркер угрозы.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Мошенничество через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Deepfake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генерация видео и голоса руководства для санкционирования незаконных финансовых операций.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ИИ-боты для социальной инженерии: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ведение осмысленных диалогов для выманивания конфиденциальной информации.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537466"/>
            <a:ext cx="5282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ИСПОЛЬЗОВАНИЕ ИСКУССТВЕННОГО ИНТЕЛЛЕКТА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619469" y="2146075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619469" y="2878257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5400000">
            <a:off x="619469" y="3607126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859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42258" y="1131590"/>
            <a:ext cx="440002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Неуправляемая гонка в этой сфере превращает его </a:t>
            </a:r>
            <a:r>
              <a:rPr kumimoji="0" lang="ru-RU" sz="19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(прим. – искусственный интеллект)</a:t>
            </a:r>
            <a:r>
              <a:rPr kumimoji="0" lang="ru-RU" sz="19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 полезного ресурса в оружие. В перспективе – массового поражения.</a:t>
            </a:r>
            <a:endParaRPr kumimoji="0" lang="ru-RU" sz="2500" b="1" i="1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04848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61762" y="1635646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42258" y="3579862"/>
            <a:ext cx="45124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А.Г. Лукашенко,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 Минская международная конференция по евразийской безопасности, 28 октября 2025 г.</a:t>
            </a:r>
          </a:p>
        </p:txBody>
      </p:sp>
    </p:spTree>
    <p:extLst>
      <p:ext uri="{BB962C8B-B14F-4D97-AF65-F5344CB8AC3E}">
        <p14:creationId xmlns:p14="http://schemas.microsoft.com/office/powerpoint/2010/main" val="3306252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627534"/>
            <a:ext cx="5268240" cy="37444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9324" y="821328"/>
            <a:ext cx="5184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ДЕТЕЙ В СЕТИ — </a:t>
            </a:r>
            <a:b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НЕ ЗАПРЕТЫ, А ДОВЕРИЕ И ПРАВИЛА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79324" y="155999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Выстраивайте открытые отношения: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ребенок должен знать, что может рассказать вам о любой проблеме без страха наказания.</a:t>
            </a:r>
          </a:p>
          <a:p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Установите четкие границы: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согласуйте время онлайн, разрешенные сайты и приложения.</a:t>
            </a:r>
          </a:p>
          <a:p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Используйте технические средства: 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родительский контроль и общие аккаунты </a:t>
            </a:r>
            <a:b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младших детей.</a:t>
            </a:r>
          </a:p>
        </p:txBody>
      </p:sp>
      <p:pic>
        <p:nvPicPr>
          <p:cNvPr id="3" name="Picture 2" descr="D:\Академия управления\2025\КИБЕРБЕЗОПАСНОСТЬ И ПРОФИЛАКТИКА КИБЕРПРЕСТУПНОСТИ\пиктограммы\кур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3559672"/>
            <a:ext cx="1296145" cy="136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096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5566" y="844204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b="1" dirty="0"/>
              <a:t>«Бесплатные» подарки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37057" y="4494682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7564" y="19780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A0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РАСПРОСТРАНЕННЫЕ СХЕМЫ КИБЕРПРЕСТУПЛЕНИЙ ПРОТИВ ДЕТЕЙ</a:t>
            </a:r>
            <a:endParaRPr lang="ru-RU" sz="20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0972" y="2355726"/>
            <a:ext cx="23014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заманить на </a:t>
            </a:r>
            <a:r>
              <a:rPr lang="ru-RU" sz="1000" dirty="0" err="1"/>
              <a:t>фишинговую</a:t>
            </a:r>
            <a:r>
              <a:rPr lang="ru-RU" sz="1000" dirty="0"/>
              <a:t> страницу и украсть данные банковской карты.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40988" y="844204"/>
            <a:ext cx="345920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Фейковые</a:t>
            </a:r>
            <a:r>
              <a:rPr lang="ru-RU" sz="1500" b="1" dirty="0"/>
              <a:t> запросы от «друзей»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28452" y="2355726"/>
            <a:ext cx="24842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воспользоваться доверием и выманить деньги через взломанный аккаунт.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38624" y="844204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Груминг</a:t>
            </a:r>
            <a:endParaRPr lang="ru-RU" sz="15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40152" y="2355726"/>
            <a:ext cx="2829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выдавая себя за сверстника, войти в доверие, чтобы манипулировать и выпрашивать интимные фото/видео.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65566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Сексторшен</a:t>
            </a:r>
            <a:endParaRPr lang="ru-RU" sz="15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39552" y="4398952"/>
            <a:ext cx="24842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шантажировать ребенка с помощью полученных интимных материалов.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81890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Кибербуллинг</a:t>
            </a:r>
            <a:endParaRPr lang="ru-RU" sz="15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490470" y="4398952"/>
            <a:ext cx="24150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унизить и травмировать психологически через травлю в группах и личных сообщениях.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217744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/>
              <a:t>Деструктивный контент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919272" y="4410655"/>
            <a:ext cx="2829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вовлечь в опасные сообщества, пропагандирующие суицид, насилие и экстремизм.</a:t>
            </a:r>
          </a:p>
        </p:txBody>
      </p:sp>
      <p:sp>
        <p:nvSpPr>
          <p:cNvPr id="27" name="Прямоугольник 26"/>
          <p:cNvSpPr/>
          <p:nvPr/>
        </p:nvSpPr>
        <p:spPr>
          <a:xfrm rot="5400000">
            <a:off x="8808617" y="667484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5643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10577</TotalTime>
  <Words>580</Words>
  <Application>Microsoft Office PowerPoint</Application>
  <PresentationFormat>Экран (16:9)</PresentationFormat>
  <Paragraphs>91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Admin</cp:lastModifiedBy>
  <cp:revision>436</cp:revision>
  <dcterms:created xsi:type="dcterms:W3CDTF">2024-07-24T10:48:12Z</dcterms:created>
  <dcterms:modified xsi:type="dcterms:W3CDTF">2025-11-18T13:54:28Z</dcterms:modified>
</cp:coreProperties>
</file>