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303" r:id="rId4"/>
    <p:sldId id="349" r:id="rId5"/>
    <p:sldId id="305" r:id="rId6"/>
    <p:sldId id="322" r:id="rId7"/>
    <p:sldId id="323" r:id="rId8"/>
    <p:sldId id="288" r:id="rId9"/>
    <p:sldId id="350" r:id="rId10"/>
    <p:sldId id="324" r:id="rId11"/>
    <p:sldId id="345" r:id="rId12"/>
    <p:sldId id="291" r:id="rId13"/>
    <p:sldId id="271" r:id="rId14"/>
    <p:sldId id="270" r:id="rId15"/>
    <p:sldId id="346" r:id="rId16"/>
    <p:sldId id="267" r:id="rId17"/>
    <p:sldId id="269" r:id="rId18"/>
    <p:sldId id="276" r:id="rId19"/>
    <p:sldId id="283" r:id="rId20"/>
    <p:sldId id="274" r:id="rId21"/>
    <p:sldId id="313" r:id="rId22"/>
    <p:sldId id="351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64107-A3FA-4944-847A-B41AD7CD5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500FAC-716A-4ADB-A8A5-282629494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FD61B7-BC61-4F69-BF29-8DDFAE63B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35AC-E758-41B3-ABD9-F994102357BD}" type="datetimeFigureOut">
              <a:rPr lang="ru-BY" smtClean="0"/>
              <a:t>12/08/2025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E41CD-757B-49AC-9301-BF705CB6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73DBE7-F8BB-4B70-9EAA-1D960EE3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1D0-56B0-49CE-8D6D-D7FA71F73E4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03737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124D5-8ADE-4A25-89BA-8D97A030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02085-24FD-4966-9796-7C3944DCA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0DABD-DD32-4532-9FEC-956ECDFA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35AC-E758-41B3-ABD9-F994102357BD}" type="datetimeFigureOut">
              <a:rPr lang="ru-BY" smtClean="0"/>
              <a:t>12/08/2025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459374-CE97-455D-8444-4FA859AE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D68AB8-DFFC-44EF-AAF9-630DCB0D7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1D0-56B0-49CE-8D6D-D7FA71F73E4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44295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91CD9-1FF7-46ED-BE34-9A819041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863CB4-F0DC-4B30-98AE-1676D4DFD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5C8951-6263-4C33-989D-1447BA5C8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35AC-E758-41B3-ABD9-F994102357BD}" type="datetimeFigureOut">
              <a:rPr lang="ru-BY" smtClean="0"/>
              <a:t>12/08/2025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939B08-593A-49B9-A91A-BD9AB5BF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77AAE2-9C00-49D4-B970-64E5C52A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1D0-56B0-49CE-8D6D-D7FA71F73E4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59780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3FE21-550A-4AC5-9729-F23186A95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C89D2D-9554-44F4-8A8D-860F29830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5E93BD-CC5D-4A2B-B822-4D5B3BF31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D6061D-827D-4B84-9F6F-B1E32EF3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35AC-E758-41B3-ABD9-F994102357BD}" type="datetimeFigureOut">
              <a:rPr lang="ru-BY" smtClean="0"/>
              <a:t>12/08/2025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26B4CB-1A2D-44FB-A9BB-76CE163D2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A796A2-E07A-4962-8AE7-515A8C5C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1D0-56B0-49CE-8D6D-D7FA71F73E4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45043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D3F2A-8413-4773-8DD9-772B7DE1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CBCE51-3411-4B74-AFEC-B5EA0ACF3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AF17C5-1EEE-4904-952E-CCF06662F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26A579-ED4F-4DB5-9CB9-55EB508CB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843BE9-2C55-4699-9C5F-97AEA6FA5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06DA1B-F05C-48C7-9550-E6555B228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35AC-E758-41B3-ABD9-F994102357BD}" type="datetimeFigureOut">
              <a:rPr lang="ru-BY" smtClean="0"/>
              <a:t>12/08/2025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631FFD-7320-4548-BAF2-43B4B57E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1D98B3-F430-4020-B320-A00CC383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1D0-56B0-49CE-8D6D-D7FA71F73E4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79004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A5A05-70B2-440B-A18C-3B101FE7E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A0470A-358B-423A-A9EA-BEF85684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35AC-E758-41B3-ABD9-F994102357BD}" type="datetimeFigureOut">
              <a:rPr lang="ru-BY" smtClean="0"/>
              <a:t>12/08/2025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4866C3-6EA2-4E97-93C9-4A0C0085F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CF41D5-3081-4F59-9E6D-1536E6367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1D0-56B0-49CE-8D6D-D7FA71F73E4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59682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B929281-304F-45B3-BDB3-0A3499D3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35AC-E758-41B3-ABD9-F994102357BD}" type="datetimeFigureOut">
              <a:rPr lang="ru-BY" smtClean="0"/>
              <a:t>12/08/2025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EB953F-52E0-449A-9046-292BFA24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0B9ACD-0B54-4C0B-8439-64275352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1D0-56B0-49CE-8D6D-D7FA71F73E4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897203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F999C-8423-4ABF-B7C9-C5E198A8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B7CE6-10B2-4424-A9D5-68D73B3F5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6E939E-F2AA-47FE-9A1B-9382A5A9D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8CB123-DCDF-4FE0-9986-C90B7D2DD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35AC-E758-41B3-ABD9-F994102357BD}" type="datetimeFigureOut">
              <a:rPr lang="ru-BY" smtClean="0"/>
              <a:t>12/08/2025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9B11C4-0DD6-4005-B2BE-57E2A6B21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E28977-DDD8-4D74-AAD2-D94AC99DB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1D0-56B0-49CE-8D6D-D7FA71F73E4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90439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0BA7D-7655-4EA3-9364-7CC53B24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5C0CA8-FF72-4E0D-9D04-6B06519214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1472A4-7622-4977-9E41-7CB37EE73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88013D-3B9A-49D6-9C63-0C542F42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35AC-E758-41B3-ABD9-F994102357BD}" type="datetimeFigureOut">
              <a:rPr lang="ru-BY" smtClean="0"/>
              <a:t>12/08/2025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8FEF6B-9741-4E38-9815-504ADDA4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D7A99-E5A8-46C5-AB5E-00394503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1D0-56B0-49CE-8D6D-D7FA71F73E4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695682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D9A78-AE84-4115-A992-0F0DFE03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90C717-F4D8-49BF-9806-311BCCBEE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A298FB-9EED-4FE6-9ABB-C33B13468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35AC-E758-41B3-ABD9-F994102357BD}" type="datetimeFigureOut">
              <a:rPr lang="ru-BY" smtClean="0"/>
              <a:t>12/08/2025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84029D-960B-4DAF-A020-E1DFCA2A1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6205C9-9202-476F-B3EA-34520B05A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1D0-56B0-49CE-8D6D-D7FA71F73E4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61816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D224F1-920E-4050-8753-DB64D80F20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812559-2CE9-48E9-88A0-A8017C64A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F0A7DE-14AC-4C6F-8E5C-682B6E2F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35AC-E758-41B3-ABD9-F994102357BD}" type="datetimeFigureOut">
              <a:rPr lang="ru-BY" smtClean="0"/>
              <a:t>12/08/2025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1879BC-90F3-42DC-96E8-4DB824687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1F3503-6275-41D1-A7BA-997DB43F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1D0-56B0-49CE-8D6D-D7FA71F73E4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02726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BDF92-407D-4FBE-85EB-9DF09128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A2B237-3225-4759-B693-67209D837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C512B5-B0F8-4880-9472-C60509CAD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235AC-E758-41B3-ABD9-F994102357BD}" type="datetimeFigureOut">
              <a:rPr lang="ru-BY" smtClean="0"/>
              <a:t>12/08/2025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6215D-FD96-4C7F-8497-E03791B2C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227DF0-B2CD-4103-9948-9D887EEF7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A81D0-56B0-49CE-8D6D-D7FA71F73E4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6645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7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83968" y="1025319"/>
            <a:ext cx="44121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ПЯТИЛЕТКА КАЧЕСТВА – </a:t>
            </a:r>
            <a:br>
              <a:rPr lang="ru-RU" sz="2600" b="1" dirty="0">
                <a:solidFill>
                  <a:schemeClr val="bg1"/>
                </a:solidFill>
              </a:rPr>
            </a:br>
            <a:r>
              <a:rPr lang="ru-RU" sz="2600" b="1" dirty="0">
                <a:solidFill>
                  <a:schemeClr val="bg1"/>
                </a:solidFill>
              </a:rPr>
              <a:t>ИТОГИ ГОДА БЛАГОУСТРОЙСТВА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283968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9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53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339502"/>
            <a:ext cx="6264696" cy="1080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611560" y="483518"/>
            <a:ext cx="81185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НАЧАЛА ГОДА БЛАГОУСТРОЙСТВА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НАШЕЙ ОБЛАСТИ УЖЕ ВЫСАЖЕНО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17543" y="1766839"/>
            <a:ext cx="15707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&gt; 37 тыс.</a:t>
            </a:r>
            <a:r>
              <a:rPr lang="ru-RU" sz="1400" dirty="0"/>
              <a:t> </a:t>
            </a:r>
            <a:br>
              <a:rPr lang="ru-RU" sz="1400" dirty="0"/>
            </a:br>
            <a:r>
              <a:rPr lang="ru-RU" sz="1400" dirty="0"/>
              <a:t>деревьев</a:t>
            </a:r>
          </a:p>
        </p:txBody>
      </p:sp>
      <p:pic>
        <p:nvPicPr>
          <p:cNvPr id="2050" name="Picture 2" descr="D:\Академия управления\2025\ПЯТИЛЕТКА КАЧЕСТВА – ИТОГИ ГОДА БЛАГОУСТРОЙСТВА\пикт\газо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37835"/>
            <a:ext cx="805763" cy="63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Академия управления\2025\ПЯТИЛЕТКА КАЧЕСТВА – ИТОГИ ГОДА БЛАГОУСТРОЙСТВА\пикт\дерев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0" y="1668158"/>
            <a:ext cx="813328" cy="67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Академия управления\2025\ПЯТИЛЕТКА КАЧЕСТВА – ИТОГИ ГОДА БЛАГОУСТРОЙСТВА\пикт\куст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82175"/>
            <a:ext cx="817567" cy="81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Академия управления\2025\ПЯТИЛЕТКА КАЧЕСТВА – ИТОГИ ГОДА БЛАГОУСТРОЙСТВА\пикт\цвет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03" y="1720464"/>
            <a:ext cx="709049" cy="70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43408" y="1766839"/>
            <a:ext cx="15707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&gt; 26 тыс.</a:t>
            </a:r>
            <a:r>
              <a:rPr lang="ru-RU" sz="1400" dirty="0"/>
              <a:t> </a:t>
            </a:r>
            <a:br>
              <a:rPr lang="ru-RU" sz="1400" dirty="0"/>
            </a:br>
            <a:r>
              <a:rPr lang="ru-RU" sz="1400" dirty="0"/>
              <a:t>кустарников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305508" y="1766839"/>
            <a:ext cx="15707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&gt; 3,5 млн</a:t>
            </a:r>
            <a:r>
              <a:rPr lang="ru-RU" sz="1400" dirty="0"/>
              <a:t> </a:t>
            </a:r>
            <a:br>
              <a:rPr lang="ru-RU" sz="1400" dirty="0"/>
            </a:br>
            <a:r>
              <a:rPr lang="ru-RU" sz="1400" dirty="0"/>
              <a:t>цветов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393740" y="1766839"/>
            <a:ext cx="15707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25 га</a:t>
            </a:r>
            <a:br>
              <a:rPr lang="ru-RU" sz="1400" dirty="0"/>
            </a:br>
            <a:r>
              <a:rPr lang="ru-RU" sz="1400" dirty="0"/>
              <a:t>газонов</a:t>
            </a:r>
          </a:p>
        </p:txBody>
      </p:sp>
    </p:spTree>
    <p:extLst>
      <p:ext uri="{BB962C8B-B14F-4D97-AF65-F5344CB8AC3E}">
        <p14:creationId xmlns:p14="http://schemas.microsoft.com/office/powerpoint/2010/main" val="3444173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1680F-C3C3-49BC-B8EE-79309FC8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3986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придомовых и иных территорий населенных пунктов Полоцкого района,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г.Новополоцк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BY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05505AD-6A62-41C8-B8C4-4A0035C110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5"/>
          <a:stretch/>
        </p:blipFill>
        <p:spPr>
          <a:xfrm>
            <a:off x="755576" y="1347613"/>
            <a:ext cx="3957352" cy="3090059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B98C197-4E1E-4C8B-8125-362ABB3427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353899"/>
            <a:ext cx="4135182" cy="309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16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EFC-763C-4C99-A914-B35AC0A8C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85" y="339502"/>
            <a:ext cx="8263829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акция «ЕДИНЫЙ ДЕНЬ ОЗЕЛЕНИЯ»,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Лепельский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endParaRPr lang="ru-BY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ED87E19-1A91-4662-864D-A13B1B0527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937" y="1369219"/>
            <a:ext cx="2447627" cy="3263504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CC0C021-6B05-4968-8783-ED40091BC1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863" y="1369218"/>
            <a:ext cx="4351337" cy="3263503"/>
          </a:xfrm>
        </p:spPr>
      </p:pic>
    </p:spTree>
    <p:extLst>
      <p:ext uri="{BB962C8B-B14F-4D97-AF65-F5344CB8AC3E}">
        <p14:creationId xmlns:p14="http://schemas.microsoft.com/office/powerpoint/2010/main" val="2528920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EFC-763C-4C99-A914-B35AC0A8C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89" y="293245"/>
            <a:ext cx="8191822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акция «ЕДИНЫЙ ДЕНЬ ОЗЕЛЕНИЯ»,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Дубровенский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endParaRPr lang="ru-BY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4E0D428-9F83-48C8-9CFF-3B9E13195F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268016"/>
            <a:ext cx="3884888" cy="2912457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A3AA08DB-EC33-4896-BE42-46554770F6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150" y="1268016"/>
            <a:ext cx="3886200" cy="29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6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309712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ФИНАНСИРОВАНИЕ ДОРОЖНОГО РЕМОНТА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(2022-2025 ГГ., МЛРД РУБ.)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517707"/>
            <a:ext cx="46085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Автодороги: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Ремонт покрытия: 860 км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Освещение: 46 опор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Малые формы: 82 шт.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702113" y="97821"/>
            <a:ext cx="200206" cy="6835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3839175"/>
            <a:ext cx="100581" cy="10058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158093"/>
            <a:ext cx="5115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Выполнение плана по области за 10 месяцев 2025 года: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3517707"/>
            <a:ext cx="46085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Железные дороги: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Ремонт пути: 25,4 км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Остановочные пункты: 10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шт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Пассажирские платформы: 8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шт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Освещение: 15 объектов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4049995"/>
            <a:ext cx="100581" cy="10058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4263355"/>
            <a:ext cx="100581" cy="10058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84144" y="3844532"/>
            <a:ext cx="100581" cy="10058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84144" y="4476715"/>
            <a:ext cx="100581" cy="10058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84144" y="4273515"/>
            <a:ext cx="100581" cy="10058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84144" y="4055075"/>
            <a:ext cx="100581" cy="10058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883028"/>
            <a:ext cx="6832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0,93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025907" y="1491630"/>
            <a:ext cx="572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1,4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756059" y="957957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2,2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43060" y="881757"/>
            <a:ext cx="729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2,3</a:t>
            </a:r>
          </a:p>
        </p:txBody>
      </p:sp>
    </p:spTree>
    <p:extLst>
      <p:ext uri="{BB962C8B-B14F-4D97-AF65-F5344CB8AC3E}">
        <p14:creationId xmlns:p14="http://schemas.microsoft.com/office/powerpoint/2010/main" val="1743018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EFC-763C-4C99-A914-B35AC0A8C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114577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Гражданские инициативы.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Городок оборудована досугово-игровая инклюзивная детская площадка, инициатива «Территория равных возможностей»</a:t>
            </a:r>
            <a:endParaRPr lang="ru-BY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8AE3C4B-2B25-4E88-964B-45F59B901B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706077"/>
            <a:ext cx="3886200" cy="2589788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CA6A388E-EF1E-4CDB-BB26-10BC340AEA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150" y="1706077"/>
            <a:ext cx="3886200" cy="2589788"/>
          </a:xfrm>
        </p:spPr>
      </p:pic>
    </p:spTree>
    <p:extLst>
      <p:ext uri="{BB962C8B-B14F-4D97-AF65-F5344CB8AC3E}">
        <p14:creationId xmlns:p14="http://schemas.microsoft.com/office/powerpoint/2010/main" val="3537772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EFC-763C-4C99-A914-B35AC0A8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Гражданская инициатива по обустройству детской игровой площадки в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аг.Осинторф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Дубровенский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BY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E9457D1-BF22-4A82-BD39-1A5B95408F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432" y="1616557"/>
            <a:ext cx="4726316" cy="2770958"/>
          </a:xfrm>
          <a:prstGeom prst="rect">
            <a:avLst/>
          </a:prstGeom>
        </p:spPr>
      </p:pic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2095BE70-800B-4F7C-8F76-5FA7C4D693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356" y="1369219"/>
            <a:ext cx="2447627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286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701C1-4043-4EAF-8BB2-BC7C711F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489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Гражданская инициатива проект «Чистые Ключи»,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Сенненский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endParaRPr lang="ru-BY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68263B-5ED5-45F6-AB9B-EA6C610C4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5" t="-6212" r="12941" b="12468"/>
          <a:stretch/>
        </p:blipFill>
        <p:spPr>
          <a:xfrm>
            <a:off x="4639630" y="952366"/>
            <a:ext cx="4142284" cy="3275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7CD18F-E9A2-4BE4-BBDA-71EA212C3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16763" r="1467" b="11392"/>
          <a:stretch/>
        </p:blipFill>
        <p:spPr>
          <a:xfrm>
            <a:off x="285700" y="1184481"/>
            <a:ext cx="4209431" cy="21602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F9ED6A-DF7C-40D7-8D8C-ACDC490CB5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44400" r="-60" b="27601"/>
          <a:stretch/>
        </p:blipFill>
        <p:spPr>
          <a:xfrm>
            <a:off x="1365455" y="3507854"/>
            <a:ext cx="2376264" cy="1440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04188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CAE29-7D26-4CDB-B1F8-802E48A2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548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Гражданская инициатива «Новая жизнь валуна «Большой камень»,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Шумилинский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endParaRPr lang="ru-BY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37D9747-CB94-4096-8F23-F3F2E212C8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369218"/>
            <a:ext cx="4351337" cy="326350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2FB06488-5546-4228-805B-CC448F5BB8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837" y="1369219"/>
            <a:ext cx="2642827" cy="3263504"/>
          </a:xfrm>
        </p:spPr>
      </p:pic>
    </p:spTree>
    <p:extLst>
      <p:ext uri="{BB962C8B-B14F-4D97-AF65-F5344CB8AC3E}">
        <p14:creationId xmlns:p14="http://schemas.microsoft.com/office/powerpoint/2010/main" val="1248499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E6FB8-8A5F-4A85-8227-98E90247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>
            <a:normAutofit/>
          </a:bodyPr>
          <a:lstStyle/>
          <a:p>
            <a:pPr algn="ctr"/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боевого содружества» в </a:t>
            </a:r>
            <a:r>
              <a:rPr lang="ru-RU" sz="27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г.п.Россоны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endParaRPr lang="ru-BY" sz="27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60847BB-EEEC-4157-A8B9-B9346C646B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275606"/>
            <a:ext cx="3886200" cy="29146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E335BA4-0153-40A5-84BD-E923B4CD8B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115" y="1247048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734971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1" y="843558"/>
            <a:ext cx="4353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– это одновременно и конечный результат, и путь. </a:t>
            </a:r>
            <a:b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наш основной ресурс наряду </a:t>
            </a:r>
            <a:b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трудолюбием, интеллектом и дисциплиной, благодаря которым мы живем в независимой стране вопреки беспрецедентному давлению. Тридцать лет – мирных и созидательных.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776" y="51470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152137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-89169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95937" y="3725819"/>
            <a:ext cx="4680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церемония вручения символов Государственного 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знака качества, 23 января 2025 г.</a:t>
            </a:r>
          </a:p>
        </p:txBody>
      </p:sp>
      <p:sp>
        <p:nvSpPr>
          <p:cNvPr id="2" name="AutoShape 2" descr="Лукашенко на ВНС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Лукашенко на ВНС фот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6" name="TextBox 5"/>
          <p:cNvSpPr txBox="1"/>
          <p:nvPr/>
        </p:nvSpPr>
        <p:spPr>
          <a:xfrm>
            <a:off x="1080119" y="853615"/>
            <a:ext cx="3984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Помните, что то, что не сделали вы, никто не сделает. Каждый должен делать свое дело. Каждый за свой клочок земли, за свой кусочек работы отвечает и должен это делать. Это – главное.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650" y="77389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704557" y="2051243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92448" y="4208770"/>
            <a:ext cx="40441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церемония открытия обновленного моста через </a:t>
            </a:r>
            <a:r>
              <a:rPr lang="ru-RU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р.Припять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6 ноября 2025 г. 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53815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текст, снимок экрана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ED3A46-E3A6-A9C0-B29A-66A9A5E52E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151"/>
            <a:ext cx="3608183" cy="51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5" r="11940"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1" y="555526"/>
            <a:ext cx="5616625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690173" y="656567"/>
            <a:ext cx="5202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весеннем республиканском субботнике приняли участие 240 тыс. человек, </a:t>
            </a:r>
            <a:r>
              <a:rPr lang="be-BY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работано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млн 153 тыс. белорусских рублей. 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128181" y="3066625"/>
            <a:ext cx="4764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Денежные средства, заработанные в ходе проведения субботников, направлены  </a:t>
            </a:r>
            <a:br>
              <a:rPr lang="ru-RU" sz="1600" dirty="0"/>
            </a:br>
            <a:r>
              <a:rPr lang="ru-RU" sz="1600" dirty="0"/>
              <a:t>на строительство </a:t>
            </a:r>
            <a:r>
              <a:rPr lang="ru-RU" sz="1600" b="1" dirty="0"/>
              <a:t>Национального исторического музея Беларуси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3529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254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3752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380312" y="7987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7737" y="938140"/>
            <a:ext cx="289633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ПО ИТОГАМ РАБОТЫ ЗА </a:t>
            </a:r>
            <a:br>
              <a:rPr lang="ru-RU" sz="2600" b="1" dirty="0">
                <a:solidFill>
                  <a:schemeClr val="bg1"/>
                </a:solidFill>
              </a:rPr>
            </a:br>
            <a:r>
              <a:rPr lang="ru-RU" sz="2600" b="1" dirty="0">
                <a:solidFill>
                  <a:schemeClr val="bg1"/>
                </a:solidFill>
              </a:rPr>
              <a:t>9 МЕСЯЦЕВ 2025 ГОДА ПРЕДПРИЯТИЯМИ МИНИСТЕРСТВА ЖКХ ВЫПОЛНЕНЫ СЛЕДУЮЩИЕ МЕРОПРИЯТИЯ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915566"/>
            <a:ext cx="43052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ремонт </a:t>
            </a:r>
            <a:r>
              <a:rPr lang="ru-RU" sz="1600" b="1" dirty="0"/>
              <a:t>1660 тыс. кв. м </a:t>
            </a:r>
            <a:r>
              <a:rPr lang="ru-RU" sz="1600" dirty="0"/>
              <a:t>улично-дорожной сети (план выполнен на 135%)</a:t>
            </a:r>
          </a:p>
          <a:p>
            <a:endParaRPr lang="ru-RU" sz="1600" dirty="0"/>
          </a:p>
          <a:p>
            <a:r>
              <a:rPr lang="ru-RU" sz="1600" dirty="0"/>
              <a:t>устройство </a:t>
            </a:r>
            <a:r>
              <a:rPr lang="ru-RU" sz="1600" b="1" dirty="0"/>
              <a:t>29 тыс. кв. м </a:t>
            </a:r>
            <a:r>
              <a:rPr lang="ru-RU" sz="1600" dirty="0"/>
              <a:t>тротуаров, пешеходных и велосипедных дорожек (план выполнен более, чем в 5 раз)</a:t>
            </a:r>
          </a:p>
          <a:p>
            <a:endParaRPr lang="ru-RU" sz="1600" dirty="0"/>
          </a:p>
          <a:p>
            <a:r>
              <a:rPr lang="ru-RU" sz="1600" dirty="0"/>
              <a:t>обустройство и ремонт </a:t>
            </a:r>
            <a:r>
              <a:rPr lang="ru-RU" sz="1600" b="1" dirty="0"/>
              <a:t>43</a:t>
            </a:r>
            <a:r>
              <a:rPr lang="ru-RU" sz="1600" dirty="0"/>
              <a:t> автомобильных и велосипедных парковок и стоянок (план выполнен на 148%)</a:t>
            </a:r>
          </a:p>
          <a:p>
            <a:endParaRPr lang="ru-RU" sz="1600" dirty="0"/>
          </a:p>
          <a:p>
            <a:r>
              <a:rPr lang="ru-RU" sz="1600" dirty="0"/>
              <a:t>установка </a:t>
            </a:r>
            <a:r>
              <a:rPr lang="ru-RU" sz="1600" b="1" dirty="0"/>
              <a:t>1237 </a:t>
            </a:r>
            <a:r>
              <a:rPr lang="ru-RU" sz="1600" dirty="0"/>
              <a:t>малых архитектурных форм (план выполнен на 129%) и ремонт </a:t>
            </a:r>
            <a:r>
              <a:rPr lang="ru-RU" sz="1600" b="1" dirty="0"/>
              <a:t>470 </a:t>
            </a:r>
            <a:r>
              <a:rPr lang="ru-RU" sz="1600" dirty="0"/>
              <a:t>малых архитектурных форм (план выполнен</a:t>
            </a:r>
            <a:br>
              <a:rPr lang="ru-RU" sz="1600" dirty="0"/>
            </a:br>
            <a:r>
              <a:rPr lang="ru-RU" sz="1600" dirty="0"/>
              <a:t>на 134%) и др.</a:t>
            </a:r>
          </a:p>
        </p:txBody>
      </p:sp>
      <p:pic>
        <p:nvPicPr>
          <p:cNvPr id="2050" name="Picture 2" descr="D:\Академия управления\2025\ПЯТИЛЕТКА КАЧЕСТВА – ИТОГИ ГОДА БЛАГОУСТРОЙСТВА\пикт\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27" y="707529"/>
            <a:ext cx="865124" cy="8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Академия управления\2025\ПЯТИЛЕТКА КАЧЕСТВА – ИТОГИ ГОДА БЛАГОУСТРОЙСТВА\пикт\i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27" y="3651869"/>
            <a:ext cx="828069" cy="80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Академия управления\2025\ПЯТИЛЕТКА КАЧЕСТВА – ИТОГИ ГОДА БЛАГОУСТРОЙСТВА\пикт\LEraMnbDVRQo65XVhJr40UdR897617o1_norm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98" y="2519900"/>
            <a:ext cx="1939583" cy="10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Академия управления\2025\ПЯТИЛЕТКА КАЧЕСТВА – ИТОГИ ГОДА БЛАГОУСТРОЙСТВА\пикт\Пиктограмма_ремонт_тротуар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86171"/>
            <a:ext cx="813931" cy="9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53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216" y="483518"/>
            <a:ext cx="8208912" cy="146951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792500" y="709734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 январь-октябрь 2025 г. в Витебской области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снесено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более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 пустующих жилых домов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хозяйственный оборот в результате этих мероприятий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вовлечено 136 га земли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466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544616" cy="20522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3568" y="580786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в области имеется 10 объектов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сортировки отходов и извлечения вторичных материальных ресурсов, в том числе функционируют 3 мусоросортировочных завода: в г. Витебске, г. Орша и в </a:t>
            </a: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Новополоцке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34078" y="2813903"/>
            <a:ext cx="3240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За 9 месяцев 2025 года </a:t>
            </a:r>
            <a:r>
              <a:rPr lang="ru-RU" sz="1600" b="1" i="1" dirty="0"/>
              <a:t>установлено более 500 контейнерных площадок</a:t>
            </a:r>
            <a:r>
              <a:rPr lang="ru-RU" sz="1600" i="1" dirty="0"/>
              <a:t>,  также установлено, отремонтировано </a:t>
            </a:r>
            <a:r>
              <a:rPr lang="ru-RU" sz="1600" b="1" i="1" dirty="0"/>
              <a:t>3650 </a:t>
            </a:r>
            <a:r>
              <a:rPr lang="ru-RU" sz="1600" i="1" dirty="0"/>
              <a:t>контейнеров для сбора коммунальных отходов 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D:\Академия управления\2025\ПЯТИЛЕТКА КАЧЕСТВА – ИТОГИ ГОДА БЛАГОУСТРОЙСТВА\пикт\мус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34464"/>
            <a:ext cx="1238542" cy="123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283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836C8-AA61-D096-FE4F-2AEAF98E9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76" y="51470"/>
            <a:ext cx="8604448" cy="12822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и ремонт контейнеров для сбора коммунальных отходов, Лиозненский район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897475-C7D9-8500-6628-C3E237A6C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890" y="1275606"/>
            <a:ext cx="6574220" cy="3608744"/>
          </a:xfrm>
        </p:spPr>
      </p:pic>
    </p:spTree>
    <p:extLst>
      <p:ext uri="{BB962C8B-B14F-4D97-AF65-F5344CB8AC3E}">
        <p14:creationId xmlns:p14="http://schemas.microsoft.com/office/powerpoint/2010/main" val="803856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65CD4A-3145-5C40-74B1-CECDCF2C0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6"/>
          <a:stretch/>
        </p:blipFill>
        <p:spPr bwMode="auto">
          <a:xfrm>
            <a:off x="755576" y="1203598"/>
            <a:ext cx="7704856" cy="35105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643F3E7-7710-3295-B8D9-7BAFB3ED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Новополоцкий региональный комплекс по обращению с твердыми коммунальными отходами</a:t>
            </a:r>
          </a:p>
        </p:txBody>
      </p:sp>
    </p:spTree>
    <p:extLst>
      <p:ext uri="{BB962C8B-B14F-4D97-AF65-F5344CB8AC3E}">
        <p14:creationId xmlns:p14="http://schemas.microsoft.com/office/powerpoint/2010/main" val="293728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596207" y="4310650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671522"/>
            <a:ext cx="46805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182C7F"/>
                </a:solidFill>
              </a:rPr>
              <a:t>В РАМКАХ РЕСПУБЛИКАНСКОЙ АКЦИИ «ДАЙ ЛЕСУ НОВАЕ ЖЫЦЦЁ!», ПРИУРОЧЕННОЙ К ГОДУ БЛАГОУСТРОЙСТВА, В ВИТЕБСКОЙ ОБЛАСТИ ПРИНЯЛИ УЧАСТИЕ БОЛЕЕ 5.5 ТЫС. ЧЕЛОВЕК.</a:t>
            </a:r>
          </a:p>
          <a:p>
            <a:endParaRPr lang="ru-RU" sz="2200" b="1" dirty="0">
              <a:solidFill>
                <a:srgbClr val="182C7F"/>
              </a:solidFill>
            </a:endParaRPr>
          </a:p>
          <a:p>
            <a:r>
              <a:rPr lang="ru-RU" sz="2200" b="1" i="1" dirty="0">
                <a:solidFill>
                  <a:srgbClr val="182C7F"/>
                </a:solidFill>
              </a:rPr>
              <a:t>Совместными усилиями за время проведения акции было высажено примерно 750 тыс. деревьев, создано 62 га, дополнено около </a:t>
            </a:r>
          </a:p>
          <a:p>
            <a:r>
              <a:rPr lang="ru-RU" sz="2200" b="1" i="1" dirty="0">
                <a:solidFill>
                  <a:srgbClr val="182C7F"/>
                </a:solidFill>
              </a:rPr>
              <a:t>370 га лесных культур.</a:t>
            </a:r>
          </a:p>
        </p:txBody>
      </p:sp>
    </p:spTree>
    <p:extLst>
      <p:ext uri="{BB962C8B-B14F-4D97-AF65-F5344CB8AC3E}">
        <p14:creationId xmlns:p14="http://schemas.microsoft.com/office/powerpoint/2010/main" val="7997709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6490</TotalTime>
  <Words>653</Words>
  <Application>Microsoft Office PowerPoint</Application>
  <PresentationFormat>Экран (16:9)</PresentationFormat>
  <Paragraphs>53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Установка и ремонт контейнеров для сбора коммунальных отходов, Лиозненский район</vt:lpstr>
      <vt:lpstr>Новополоцкий региональный комплекс по обращению с твердыми коммунальными отходами</vt:lpstr>
      <vt:lpstr>Презентация PowerPoint</vt:lpstr>
      <vt:lpstr>Презентация PowerPoint</vt:lpstr>
      <vt:lpstr>Озеленение придомовых и иных территорий населенных пунктов Полоцкого района, г.Новополоцк, </vt:lpstr>
      <vt:lpstr>Республиканская акция «ЕДИНЫЙ ДЕНЬ ОЗЕЛЕНИЯ», Лепельский район </vt:lpstr>
      <vt:lpstr>Республиканская акция «ЕДИНЫЙ ДЕНЬ ОЗЕЛЕНИЯ», Дубровенский район </vt:lpstr>
      <vt:lpstr>Презентация PowerPoint</vt:lpstr>
      <vt:lpstr>Гражданские инициативы.  В г. Городок оборудована досугово-игровая инклюзивная детская площадка, инициатива «Территория равных возможностей»</vt:lpstr>
      <vt:lpstr>Гражданская инициатива по обустройству детской игровой площадки в аг.Осинторф, Дубровенский район</vt:lpstr>
      <vt:lpstr>Гражданская инициатива проект «Чистые Ключи», Сенненский район </vt:lpstr>
      <vt:lpstr>Гражданская инициатива «Новая жизнь валуна «Большой камень», Шумилинский район </vt:lpstr>
      <vt:lpstr> «Музей боевого содружества» в г.п.Россоны,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Галузо А.В.</cp:lastModifiedBy>
  <cp:revision>358</cp:revision>
  <cp:lastPrinted>2025-12-08T09:36:54Z</cp:lastPrinted>
  <dcterms:created xsi:type="dcterms:W3CDTF">2024-07-24T10:48:12Z</dcterms:created>
  <dcterms:modified xsi:type="dcterms:W3CDTF">2025-12-08T10:56:50Z</dcterms:modified>
</cp:coreProperties>
</file>